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8" r:id="rId2"/>
    <p:sldId id="293" r:id="rId3"/>
    <p:sldId id="272" r:id="rId4"/>
    <p:sldId id="286" r:id="rId5"/>
    <p:sldId id="291" r:id="rId6"/>
    <p:sldId id="263" r:id="rId7"/>
    <p:sldId id="292" r:id="rId8"/>
    <p:sldId id="290" r:id="rId9"/>
    <p:sldId id="294" r:id="rId10"/>
    <p:sldId id="295" r:id="rId11"/>
    <p:sldId id="296" r:id="rId12"/>
    <p:sldId id="297" r:id="rId13"/>
    <p:sldId id="298" r:id="rId14"/>
    <p:sldId id="299" r:id="rId15"/>
    <p:sldId id="301" r:id="rId16"/>
    <p:sldId id="265" r:id="rId17"/>
    <p:sldId id="281" r:id="rId18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97A8"/>
    <a:srgbClr val="DDFCAD"/>
    <a:srgbClr val="9B81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73"/>
    <p:restoredTop sz="94610"/>
  </p:normalViewPr>
  <p:slideViewPr>
    <p:cSldViewPr snapToGrid="0" snapToObjects="1">
      <p:cViewPr varScale="1">
        <p:scale>
          <a:sx n="210" d="100"/>
          <a:sy n="210" d="100"/>
        </p:scale>
        <p:origin x="4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828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3205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581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44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2301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0841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310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08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49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34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441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845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E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1990725" y="4190588"/>
            <a:ext cx="9525" cy="476250"/>
          </a:xfrm>
          <a:prstGeom prst="roundRect">
            <a:avLst>
              <a:gd name="adj" fmla="val -9600000"/>
            </a:avLst>
          </a:prstGeom>
          <a:solidFill>
            <a:srgbClr val="9B81BC">
              <a:alpha val="30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4" name="Text 1"/>
          <p:cNvSpPr/>
          <p:nvPr/>
        </p:nvSpPr>
        <p:spPr>
          <a:xfrm>
            <a:off x="2133600" y="4423717"/>
            <a:ext cx="1828800" cy="21334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680"/>
              </a:lnSpc>
            </a:pPr>
            <a:r>
              <a:rPr lang="en-US" sz="1100" b="0" kern="0" spc="240" dirty="0">
                <a:solidFill>
                  <a:srgbClr val="9B81BC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JAVIER GUIRAO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2132189" y="4226659"/>
            <a:ext cx="1828800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</a:pPr>
            <a:r>
              <a:rPr lang="en-US" sz="1000" b="1" kern="0" spc="12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Author</a:t>
            </a:r>
            <a:endParaRPr lang="en-US" sz="975" dirty="0"/>
          </a:p>
        </p:txBody>
      </p:sp>
      <p:sp>
        <p:nvSpPr>
          <p:cNvPr id="6" name="Shape 3"/>
          <p:cNvSpPr/>
          <p:nvPr/>
        </p:nvSpPr>
        <p:spPr>
          <a:xfrm>
            <a:off x="5324475" y="4190905"/>
            <a:ext cx="9525" cy="476250"/>
          </a:xfrm>
          <a:prstGeom prst="roundRect">
            <a:avLst>
              <a:gd name="adj" fmla="val -9600000"/>
            </a:avLst>
          </a:prstGeom>
          <a:solidFill>
            <a:srgbClr val="9B81BC">
              <a:alpha val="30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7" name="Text 4"/>
          <p:cNvSpPr/>
          <p:nvPr/>
        </p:nvSpPr>
        <p:spPr>
          <a:xfrm>
            <a:off x="5467350" y="4426580"/>
            <a:ext cx="1828800" cy="21334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680"/>
              </a:lnSpc>
            </a:pPr>
            <a:r>
              <a:rPr lang="en-US" sz="1100" b="0" kern="0" spc="240" dirty="0">
                <a:solidFill>
                  <a:srgbClr val="9B81BC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10/02/2024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5467350" y="4226659"/>
            <a:ext cx="1828800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</a:pPr>
            <a:r>
              <a:rPr lang="en-US" sz="1000" b="1" kern="0" spc="12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Date</a:t>
            </a:r>
            <a:endParaRPr lang="en-US" sz="975" dirty="0"/>
          </a:p>
        </p:txBody>
      </p:sp>
      <p:sp>
        <p:nvSpPr>
          <p:cNvPr id="9" name="Text 6"/>
          <p:cNvSpPr/>
          <p:nvPr/>
        </p:nvSpPr>
        <p:spPr>
          <a:xfrm>
            <a:off x="476368" y="1174793"/>
            <a:ext cx="8229600" cy="1178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450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Semantic Search </a:t>
            </a:r>
          </a:p>
          <a:p>
            <a:pPr algn="ctr"/>
            <a:r>
              <a:rPr lang="en-US" sz="450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 PSD2</a:t>
            </a:r>
            <a:endParaRPr lang="en-US" sz="4500" dirty="0"/>
          </a:p>
        </p:txBody>
      </p:sp>
      <p:sp>
        <p:nvSpPr>
          <p:cNvPr id="10" name="Text 7"/>
          <p:cNvSpPr/>
          <p:nvPr/>
        </p:nvSpPr>
        <p:spPr>
          <a:xfrm>
            <a:off x="476368" y="2568649"/>
            <a:ext cx="8229600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60"/>
              </a:lnSpc>
            </a:pPr>
            <a:r>
              <a:rPr lang="en-US" sz="1200" b="0" kern="0" spc="12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Final Project - </a:t>
            </a:r>
            <a:r>
              <a:rPr lang="en-US" sz="1200" b="0" kern="0" spc="12" dirty="0" err="1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Ironhack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910" y="478108"/>
            <a:ext cx="8229600" cy="3667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FAISS</a:t>
            </a:r>
            <a:endParaRPr lang="en-US" sz="2400" dirty="0"/>
          </a:p>
        </p:txBody>
      </p:sp>
      <p:sp>
        <p:nvSpPr>
          <p:cNvPr id="4" name="Shape 1"/>
          <p:cNvSpPr/>
          <p:nvPr/>
        </p:nvSpPr>
        <p:spPr>
          <a:xfrm>
            <a:off x="476901" y="1033867"/>
            <a:ext cx="8095734" cy="1047750"/>
          </a:xfrm>
          <a:prstGeom prst="roundRect">
            <a:avLst>
              <a:gd name="adj" fmla="val 3200"/>
            </a:avLst>
          </a:prstGeom>
          <a:solidFill>
            <a:srgbClr val="9B81BC">
              <a:alpha val="10000"/>
            </a:srgbClr>
          </a:solidFill>
          <a:ln w="10583">
            <a:solidFill>
              <a:srgbClr val="FFFFFF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5" name="Text 2"/>
          <p:cNvSpPr/>
          <p:nvPr/>
        </p:nvSpPr>
        <p:spPr>
          <a:xfrm>
            <a:off x="809625" y="1226010"/>
            <a:ext cx="8229600" cy="662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encoded_data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1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es-ES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s-ES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array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embeddings</a:t>
            </a:r>
            <a:r>
              <a:rPr lang="es-ES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s-ES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astype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'float32'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))</a:t>
            </a:r>
          </a:p>
          <a:p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index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1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faiss</a:t>
            </a:r>
            <a:r>
              <a:rPr lang="es-ES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s-ES" sz="11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IndexIDMap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sz="11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faiss</a:t>
            </a:r>
            <a:r>
              <a:rPr lang="es-ES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s-ES" sz="11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IndexFlatIP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sz="11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768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))</a:t>
            </a:r>
          </a:p>
          <a:p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index</a:t>
            </a:r>
            <a:r>
              <a:rPr lang="es-ES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s-ES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add_with_ids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encoded_data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sz="11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es-ES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s-ES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array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sz="11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sz="11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embeddings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))))</a:t>
            </a:r>
          </a:p>
          <a:p>
            <a:r>
              <a:rPr lang="es-ES" sz="11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faiss</a:t>
            </a:r>
            <a:r>
              <a:rPr lang="es-ES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s-ES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write_index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index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s-ES" sz="11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doc.index</a:t>
            </a:r>
            <a:r>
              <a:rPr lang="es-E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endParaRPr lang="es-ES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476250" y="2269070"/>
            <a:ext cx="8229600" cy="1530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60"/>
              </a:lnSpc>
            </a:pPr>
            <a:r>
              <a:rPr lang="en-US" sz="1200" kern="0" spc="12" dirty="0">
                <a:solidFill>
                  <a:srgbClr val="9297A8"/>
                </a:solidFill>
                <a:latin typeface="Fira Sans" pitchFamily="34" charset="0"/>
              </a:rPr>
              <a:t>Facebook AI Similarity Search has been used to:</a:t>
            </a:r>
          </a:p>
          <a:p>
            <a:pPr marL="171450" indent="-171450" algn="l">
              <a:lnSpc>
                <a:spcPts val="2160"/>
              </a:lnSpc>
              <a:buFont typeface="Arial" panose="020B0604020202020204" pitchFamily="34" charset="0"/>
              <a:buChar char="•"/>
            </a:pPr>
            <a:r>
              <a:rPr lang="en-US" sz="1200" kern="0" spc="12" dirty="0">
                <a:solidFill>
                  <a:srgbClr val="9297A8"/>
                </a:solidFill>
                <a:latin typeface="Fira Sans" pitchFamily="34" charset="0"/>
              </a:rPr>
              <a:t>Create and associate an index to each vector</a:t>
            </a:r>
          </a:p>
          <a:p>
            <a:pPr marL="171450" indent="-171450" algn="l">
              <a:lnSpc>
                <a:spcPts val="2160"/>
              </a:lnSpc>
              <a:buFont typeface="Arial" panose="020B0604020202020204" pitchFamily="34" charset="0"/>
              <a:buChar char="•"/>
            </a:pPr>
            <a:r>
              <a:rPr lang="en-US" sz="1200" kern="0" spc="12" dirty="0">
                <a:solidFill>
                  <a:srgbClr val="9297A8"/>
                </a:solidFill>
                <a:latin typeface="Fira Sans" pitchFamily="34" charset="0"/>
              </a:rPr>
              <a:t>Choosing the </a:t>
            </a:r>
            <a:r>
              <a:rPr lang="en-US" sz="1200" kern="0" spc="12" dirty="0" err="1">
                <a:solidFill>
                  <a:srgbClr val="9297A8"/>
                </a:solidFill>
                <a:latin typeface="Fira Sans" pitchFamily="34" charset="0"/>
              </a:rPr>
              <a:t>MetricType</a:t>
            </a:r>
            <a:r>
              <a:rPr lang="en-US" sz="1200" kern="0" spc="12" dirty="0">
                <a:solidFill>
                  <a:srgbClr val="9297A8"/>
                </a:solidFill>
                <a:latin typeface="Fira Sans" pitchFamily="34" charset="0"/>
              </a:rPr>
              <a:t> and distances (Standard = Inner Product)</a:t>
            </a:r>
          </a:p>
          <a:p>
            <a:pPr marL="171450" indent="-171450" algn="l">
              <a:lnSpc>
                <a:spcPts val="2160"/>
              </a:lnSpc>
              <a:buFont typeface="Arial" panose="020B0604020202020204" pitchFamily="34" charset="0"/>
              <a:buChar char="•"/>
            </a:pPr>
            <a:r>
              <a:rPr lang="en-US" sz="1200" kern="0" spc="12" dirty="0">
                <a:solidFill>
                  <a:srgbClr val="9297A8"/>
                </a:solidFill>
                <a:latin typeface="Fira Sans" pitchFamily="34" charset="0"/>
              </a:rPr>
              <a:t>Adding our vectors created with </a:t>
            </a:r>
            <a:r>
              <a:rPr lang="en-US" sz="1200" kern="0" spc="12" dirty="0" err="1">
                <a:solidFill>
                  <a:srgbClr val="9297A8"/>
                </a:solidFill>
                <a:latin typeface="Fira Sans" pitchFamily="34" charset="0"/>
              </a:rPr>
              <a:t>SentenceTransformer</a:t>
            </a:r>
            <a:endParaRPr lang="en-US" sz="1200" kern="0" spc="12" dirty="0">
              <a:solidFill>
                <a:srgbClr val="9297A8"/>
              </a:solidFill>
              <a:latin typeface="Fira Sans" pitchFamily="34" charset="0"/>
            </a:endParaRPr>
          </a:p>
          <a:p>
            <a:pPr marL="171450" indent="-171450" algn="l">
              <a:lnSpc>
                <a:spcPts val="2160"/>
              </a:lnSpc>
              <a:buFont typeface="Arial" panose="020B0604020202020204" pitchFamily="34" charset="0"/>
              <a:buChar char="•"/>
            </a:pPr>
            <a:r>
              <a:rPr lang="en-US" sz="1200" kern="0" spc="12" dirty="0">
                <a:solidFill>
                  <a:srgbClr val="9297A8"/>
                </a:solidFill>
                <a:latin typeface="Fira Sans" pitchFamily="34" charset="0"/>
              </a:rPr>
              <a:t>Saving the index to a file</a:t>
            </a:r>
          </a:p>
          <a:p>
            <a:pPr marL="171450" indent="-171450" algn="l">
              <a:lnSpc>
                <a:spcPts val="2160"/>
              </a:lnSpc>
              <a:buFont typeface="Arial" panose="020B0604020202020204" pitchFamily="34" charset="0"/>
              <a:buChar char="•"/>
            </a:pPr>
            <a:endParaRPr lang="en-US" sz="1200" kern="0" spc="12" dirty="0">
              <a:solidFill>
                <a:srgbClr val="9297A8"/>
              </a:solidFill>
              <a:latin typeface="Fira Sans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 rot="5400000">
            <a:off x="339872" y="1556706"/>
            <a:ext cx="662135" cy="0"/>
          </a:xfrm>
          <a:prstGeom prst="line">
            <a:avLst/>
          </a:prstGeom>
          <a:solidFill>
            <a:srgbClr val="9B81BC"/>
          </a:solidFill>
          <a:ln w="10583">
            <a:solidFill>
              <a:srgbClr val="9297A8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2357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509906" y="2448675"/>
            <a:ext cx="1410334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1" kern="0" spc="12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PyPDF2</a:t>
            </a:r>
            <a:endParaRPr lang="en-US" sz="975" dirty="0"/>
          </a:p>
        </p:txBody>
      </p:sp>
      <p:sp>
        <p:nvSpPr>
          <p:cNvPr id="5" name="Text 2"/>
          <p:cNvSpPr/>
          <p:nvPr/>
        </p:nvSpPr>
        <p:spPr>
          <a:xfrm>
            <a:off x="509906" y="2689477"/>
            <a:ext cx="1410334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0" kern="0" spc="12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Load the PDF file and extract the text</a:t>
            </a:r>
            <a:endParaRPr lang="en-US" sz="975" dirty="0"/>
          </a:p>
        </p:txBody>
      </p:sp>
      <p:sp>
        <p:nvSpPr>
          <p:cNvPr id="6" name="Text 3"/>
          <p:cNvSpPr/>
          <p:nvPr/>
        </p:nvSpPr>
        <p:spPr>
          <a:xfrm>
            <a:off x="1870730" y="2448731"/>
            <a:ext cx="1407600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1" kern="0" spc="12" dirty="0" err="1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spaCy</a:t>
            </a:r>
            <a:endParaRPr lang="en-US" sz="975" dirty="0"/>
          </a:p>
        </p:txBody>
      </p:sp>
      <p:sp>
        <p:nvSpPr>
          <p:cNvPr id="7" name="Text 4"/>
          <p:cNvSpPr/>
          <p:nvPr/>
        </p:nvSpPr>
        <p:spPr>
          <a:xfrm>
            <a:off x="1870730" y="2689409"/>
            <a:ext cx="1407600" cy="792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kern="0" spc="12" dirty="0">
                <a:solidFill>
                  <a:srgbClr val="9297A8"/>
                </a:solidFill>
                <a:latin typeface="Fira Sans" pitchFamily="34" charset="0"/>
              </a:rPr>
              <a:t>Chunk the text in sentences</a:t>
            </a:r>
            <a:endParaRPr lang="en-US" sz="975" dirty="0"/>
          </a:p>
        </p:txBody>
      </p:sp>
      <p:sp>
        <p:nvSpPr>
          <p:cNvPr id="8" name="Text 5"/>
          <p:cNvSpPr/>
          <p:nvPr/>
        </p:nvSpPr>
        <p:spPr>
          <a:xfrm>
            <a:off x="3228820" y="2448602"/>
            <a:ext cx="1332000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1" kern="0" spc="12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Embeddings</a:t>
            </a:r>
            <a:endParaRPr lang="en-US" sz="975" dirty="0"/>
          </a:p>
        </p:txBody>
      </p:sp>
      <p:sp>
        <p:nvSpPr>
          <p:cNvPr id="9" name="Text 6"/>
          <p:cNvSpPr/>
          <p:nvPr/>
        </p:nvSpPr>
        <p:spPr>
          <a:xfrm>
            <a:off x="3228820" y="2689258"/>
            <a:ext cx="1332000" cy="872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kern="0" spc="12" dirty="0">
                <a:solidFill>
                  <a:srgbClr val="9297A8"/>
                </a:solidFill>
                <a:latin typeface="Fira Sans" pitchFamily="34" charset="0"/>
              </a:rPr>
              <a:t>Choosing the model and tokenizing the text</a:t>
            </a:r>
            <a:endParaRPr lang="en-US" sz="975" dirty="0"/>
          </a:p>
        </p:txBody>
      </p:sp>
      <p:sp>
        <p:nvSpPr>
          <p:cNvPr id="10" name="Text 7"/>
          <p:cNvSpPr/>
          <p:nvPr/>
        </p:nvSpPr>
        <p:spPr>
          <a:xfrm>
            <a:off x="4511310" y="2448919"/>
            <a:ext cx="1368000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1" kern="0" spc="12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FAISS</a:t>
            </a:r>
            <a:endParaRPr lang="en-US" sz="975" dirty="0"/>
          </a:p>
        </p:txBody>
      </p:sp>
      <p:sp>
        <p:nvSpPr>
          <p:cNvPr id="11" name="Text 8"/>
          <p:cNvSpPr/>
          <p:nvPr/>
        </p:nvSpPr>
        <p:spPr>
          <a:xfrm>
            <a:off x="4511310" y="2689291"/>
            <a:ext cx="1368000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0" kern="0" spc="12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Indexing and searching</a:t>
            </a:r>
            <a:endParaRPr lang="en-US" sz="975" dirty="0"/>
          </a:p>
        </p:txBody>
      </p:sp>
      <p:sp>
        <p:nvSpPr>
          <p:cNvPr id="13" name="Text 10"/>
          <p:cNvSpPr/>
          <p:nvPr/>
        </p:nvSpPr>
        <p:spPr>
          <a:xfrm>
            <a:off x="476399" y="476250"/>
            <a:ext cx="8229600" cy="21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</a:pPr>
            <a:r>
              <a:rPr lang="en-US" sz="1100" b="0" kern="0" spc="240" dirty="0">
                <a:solidFill>
                  <a:srgbClr val="9B81BC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THE PROCESS</a:t>
            </a:r>
            <a:endParaRPr lang="en-US" sz="1050" dirty="0"/>
          </a:p>
        </p:txBody>
      </p:sp>
      <p:grpSp>
        <p:nvGrpSpPr>
          <p:cNvPr id="69" name="Grupo 68">
            <a:extLst>
              <a:ext uri="{FF2B5EF4-FFF2-40B4-BE49-F238E27FC236}">
                <a16:creationId xmlns:a16="http://schemas.microsoft.com/office/drawing/2014/main" id="{CE41B8D3-A473-2571-3896-F2BEFF5BA7F9}"/>
              </a:ext>
            </a:extLst>
          </p:cNvPr>
          <p:cNvGrpSpPr/>
          <p:nvPr/>
        </p:nvGrpSpPr>
        <p:grpSpPr>
          <a:xfrm>
            <a:off x="1215681" y="2200538"/>
            <a:ext cx="6712638" cy="100306"/>
            <a:chOff x="1215681" y="2200538"/>
            <a:chExt cx="6712638" cy="100306"/>
          </a:xfrm>
        </p:grpSpPr>
        <p:sp>
          <p:nvSpPr>
            <p:cNvPr id="3" name="Shape 0"/>
            <p:cNvSpPr/>
            <p:nvPr/>
          </p:nvSpPr>
          <p:spPr>
            <a:xfrm>
              <a:off x="1235190" y="2249975"/>
              <a:ext cx="6667500" cy="0"/>
            </a:xfrm>
            <a:prstGeom prst="line">
              <a:avLst/>
            </a:prstGeom>
            <a:solidFill>
              <a:srgbClr val="9B81BC"/>
            </a:solidFill>
            <a:ln w="10583">
              <a:solidFill>
                <a:srgbClr val="9297A8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Shape 9"/>
            <p:cNvSpPr/>
            <p:nvPr/>
          </p:nvSpPr>
          <p:spPr>
            <a:xfrm>
              <a:off x="1215681" y="2200834"/>
              <a:ext cx="93914" cy="93914"/>
            </a:xfrm>
            <a:prstGeom prst="ellipse">
              <a:avLst/>
            </a:prstGeom>
            <a:solidFill>
              <a:srgbClr val="9B81BC"/>
            </a:solidFill>
            <a:ln w="37042">
              <a:solidFill>
                <a:srgbClr val="1E222B"/>
              </a:solidFill>
              <a:prstDash val="solid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Shape 11"/>
            <p:cNvSpPr/>
            <p:nvPr/>
          </p:nvSpPr>
          <p:spPr>
            <a:xfrm>
              <a:off x="3863171" y="2200834"/>
              <a:ext cx="93914" cy="93914"/>
            </a:xfrm>
            <a:prstGeom prst="ellipse">
              <a:avLst/>
            </a:prstGeom>
            <a:solidFill>
              <a:srgbClr val="9B81BC"/>
            </a:solidFill>
            <a:ln w="37042">
              <a:solidFill>
                <a:srgbClr val="1E222B"/>
              </a:solidFill>
              <a:prstDash val="solid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Shape 12"/>
            <p:cNvSpPr/>
            <p:nvPr/>
          </p:nvSpPr>
          <p:spPr>
            <a:xfrm>
              <a:off x="5186916" y="2200834"/>
              <a:ext cx="93914" cy="93914"/>
            </a:xfrm>
            <a:prstGeom prst="ellipse">
              <a:avLst/>
            </a:prstGeom>
            <a:solidFill>
              <a:srgbClr val="9B81BC"/>
            </a:solidFill>
            <a:ln w="37042">
              <a:solidFill>
                <a:srgbClr val="1E222B"/>
              </a:solidFill>
              <a:prstDash val="solid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Shape 13"/>
            <p:cNvSpPr/>
            <p:nvPr/>
          </p:nvSpPr>
          <p:spPr>
            <a:xfrm>
              <a:off x="7834405" y="2200538"/>
              <a:ext cx="93914" cy="93914"/>
            </a:xfrm>
            <a:prstGeom prst="ellipse">
              <a:avLst/>
            </a:prstGeom>
            <a:solidFill>
              <a:srgbClr val="9B81BC"/>
            </a:solidFill>
            <a:ln w="37042">
              <a:solidFill>
                <a:srgbClr val="1E222B"/>
              </a:solidFill>
              <a:prstDash val="solid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62" name="Shape 11">
              <a:extLst>
                <a:ext uri="{FF2B5EF4-FFF2-40B4-BE49-F238E27FC236}">
                  <a16:creationId xmlns:a16="http://schemas.microsoft.com/office/drawing/2014/main" id="{6C2EAE4E-699F-FB42-3668-482CA34510A8}"/>
                </a:ext>
              </a:extLst>
            </p:cNvPr>
            <p:cNvSpPr/>
            <p:nvPr/>
          </p:nvSpPr>
          <p:spPr>
            <a:xfrm>
              <a:off x="2539426" y="2206930"/>
              <a:ext cx="93914" cy="93914"/>
            </a:xfrm>
            <a:prstGeom prst="ellipse">
              <a:avLst/>
            </a:prstGeom>
            <a:solidFill>
              <a:srgbClr val="9B81BC"/>
            </a:solidFill>
            <a:ln w="37042">
              <a:solidFill>
                <a:srgbClr val="1E222B"/>
              </a:solidFill>
              <a:prstDash val="solid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63" name="Shape 11">
              <a:extLst>
                <a:ext uri="{FF2B5EF4-FFF2-40B4-BE49-F238E27FC236}">
                  <a16:creationId xmlns:a16="http://schemas.microsoft.com/office/drawing/2014/main" id="{6D79BF0C-BC8E-F80B-29F8-A55E993586EC}"/>
                </a:ext>
              </a:extLst>
            </p:cNvPr>
            <p:cNvSpPr/>
            <p:nvPr/>
          </p:nvSpPr>
          <p:spPr>
            <a:xfrm>
              <a:off x="6510661" y="2202866"/>
              <a:ext cx="93914" cy="93914"/>
            </a:xfrm>
            <a:prstGeom prst="ellipse">
              <a:avLst/>
            </a:prstGeom>
            <a:solidFill>
              <a:srgbClr val="9B81BC"/>
            </a:solidFill>
            <a:ln w="37042">
              <a:solidFill>
                <a:srgbClr val="1E222B"/>
              </a:solidFill>
              <a:prstDash val="solid"/>
            </a:ln>
          </p:spPr>
          <p:txBody>
            <a:bodyPr/>
            <a:lstStyle/>
            <a:p>
              <a:endParaRPr lang="es-ES" dirty="0"/>
            </a:p>
          </p:txBody>
        </p:sp>
      </p:grpSp>
      <p:sp>
        <p:nvSpPr>
          <p:cNvPr id="65" name="Text 7">
            <a:extLst>
              <a:ext uri="{FF2B5EF4-FFF2-40B4-BE49-F238E27FC236}">
                <a16:creationId xmlns:a16="http://schemas.microsoft.com/office/drawing/2014/main" id="{6AEC68C7-49CE-C524-F3FA-83D7D42FF896}"/>
              </a:ext>
            </a:extLst>
          </p:cNvPr>
          <p:cNvSpPr/>
          <p:nvPr/>
        </p:nvSpPr>
        <p:spPr>
          <a:xfrm>
            <a:off x="5829800" y="2448919"/>
            <a:ext cx="1411200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1" kern="0" spc="12" dirty="0">
                <a:solidFill>
                  <a:srgbClr val="DDFCAD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Results</a:t>
            </a:r>
            <a:endParaRPr lang="en-US" sz="975" dirty="0">
              <a:solidFill>
                <a:srgbClr val="DDFCAD"/>
              </a:solidFill>
            </a:endParaRPr>
          </a:p>
        </p:txBody>
      </p:sp>
      <p:sp>
        <p:nvSpPr>
          <p:cNvPr id="66" name="Text 8">
            <a:extLst>
              <a:ext uri="{FF2B5EF4-FFF2-40B4-BE49-F238E27FC236}">
                <a16:creationId xmlns:a16="http://schemas.microsoft.com/office/drawing/2014/main" id="{F8F7655B-E8C8-E27E-6376-DA28E3F9F1F7}"/>
              </a:ext>
            </a:extLst>
          </p:cNvPr>
          <p:cNvSpPr/>
          <p:nvPr/>
        </p:nvSpPr>
        <p:spPr>
          <a:xfrm>
            <a:off x="5829800" y="2689291"/>
            <a:ext cx="1411200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kern="0" spc="12" dirty="0">
                <a:solidFill>
                  <a:srgbClr val="DDFCAD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Retrieving the t</a:t>
            </a:r>
            <a:r>
              <a:rPr lang="en-US" sz="1000" b="0" kern="0" spc="12" dirty="0">
                <a:solidFill>
                  <a:srgbClr val="DDFCAD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op K results</a:t>
            </a:r>
            <a:endParaRPr lang="en-US" sz="975" dirty="0">
              <a:solidFill>
                <a:srgbClr val="DDFCAD"/>
              </a:solidFill>
            </a:endParaRPr>
          </a:p>
        </p:txBody>
      </p:sp>
      <p:sp>
        <p:nvSpPr>
          <p:cNvPr id="67" name="Text 7">
            <a:extLst>
              <a:ext uri="{FF2B5EF4-FFF2-40B4-BE49-F238E27FC236}">
                <a16:creationId xmlns:a16="http://schemas.microsoft.com/office/drawing/2014/main" id="{C3E28969-14D1-EBCC-A8F1-C861B3A0489B}"/>
              </a:ext>
            </a:extLst>
          </p:cNvPr>
          <p:cNvSpPr/>
          <p:nvPr/>
        </p:nvSpPr>
        <p:spPr>
          <a:xfrm>
            <a:off x="7191490" y="2448919"/>
            <a:ext cx="1411200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1" kern="0" spc="12" dirty="0" err="1">
                <a:solidFill>
                  <a:srgbClr val="FFFFFF"/>
                </a:solidFill>
                <a:latin typeface="Fira Sans" pitchFamily="34" charset="0"/>
              </a:rPr>
              <a:t>Streamlit</a:t>
            </a:r>
            <a:endParaRPr lang="en-US" sz="975" dirty="0"/>
          </a:p>
        </p:txBody>
      </p:sp>
      <p:sp>
        <p:nvSpPr>
          <p:cNvPr id="68" name="Text 8">
            <a:extLst>
              <a:ext uri="{FF2B5EF4-FFF2-40B4-BE49-F238E27FC236}">
                <a16:creationId xmlns:a16="http://schemas.microsoft.com/office/drawing/2014/main" id="{D3E1D704-69D7-49E2-4742-486093463375}"/>
              </a:ext>
            </a:extLst>
          </p:cNvPr>
          <p:cNvSpPr/>
          <p:nvPr/>
        </p:nvSpPr>
        <p:spPr>
          <a:xfrm>
            <a:off x="7191490" y="2689291"/>
            <a:ext cx="1411200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0" kern="0" spc="12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Creating a user interface</a:t>
            </a:r>
            <a:endParaRPr lang="en-US" sz="975" dirty="0"/>
          </a:p>
        </p:txBody>
      </p:sp>
    </p:spTree>
    <p:extLst>
      <p:ext uri="{BB962C8B-B14F-4D97-AF65-F5344CB8AC3E}">
        <p14:creationId xmlns:p14="http://schemas.microsoft.com/office/powerpoint/2010/main" val="2279240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910" y="478108"/>
            <a:ext cx="8229600" cy="3667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Results</a:t>
            </a:r>
            <a:endParaRPr lang="en-US" sz="2400" dirty="0"/>
          </a:p>
        </p:txBody>
      </p:sp>
      <p:sp>
        <p:nvSpPr>
          <p:cNvPr id="4" name="Shape 1"/>
          <p:cNvSpPr/>
          <p:nvPr/>
        </p:nvSpPr>
        <p:spPr>
          <a:xfrm>
            <a:off x="476901" y="1033866"/>
            <a:ext cx="8095734" cy="2562774"/>
          </a:xfrm>
          <a:prstGeom prst="roundRect">
            <a:avLst>
              <a:gd name="adj" fmla="val 3200"/>
            </a:avLst>
          </a:prstGeom>
          <a:solidFill>
            <a:srgbClr val="9B81BC">
              <a:alpha val="10000"/>
            </a:srgbClr>
          </a:solidFill>
          <a:ln w="10583">
            <a:solidFill>
              <a:srgbClr val="FFFFFF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5" name="Text 2"/>
          <p:cNvSpPr/>
          <p:nvPr/>
        </p:nvSpPr>
        <p:spPr>
          <a:xfrm>
            <a:off x="809625" y="1226009"/>
            <a:ext cx="8229600" cy="23706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s-ES" sz="11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fetch_sentence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dataframe_idx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s-ES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sentence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sentence_df</a:t>
            </a:r>
            <a:r>
              <a:rPr lang="es-ES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loc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dataframe_idx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s-ES" sz="11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sentence</a:t>
            </a:r>
            <a:r>
              <a:rPr lang="es-E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’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s-ES" sz="11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s-ES" sz="1100" b="0" dirty="0" err="1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sentence</a:t>
            </a:r>
            <a:endParaRPr lang="es-ES" sz="1100" b="0" dirty="0">
              <a:solidFill>
                <a:srgbClr val="9CDCFE"/>
              </a:solidFill>
              <a:effectLst/>
              <a:latin typeface="Menlo" panose="020B0609030804020204" pitchFamily="49" charset="0"/>
            </a:endParaRPr>
          </a:p>
          <a:p>
            <a:endParaRPr lang="es-ES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s-ES" sz="11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search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query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top_k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index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model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s-ES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t</a:t>
            </a:r>
            <a:r>
              <a:rPr lang="es-ES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" sz="11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time</a:t>
            </a:r>
            <a:r>
              <a:rPr lang="es-ES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s-ES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time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s-ES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query_vector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model</a:t>
            </a:r>
            <a:r>
              <a:rPr lang="es-ES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.encode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([</a:t>
            </a:r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query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])</a:t>
            </a:r>
          </a:p>
          <a:p>
            <a:r>
              <a:rPr lang="es-ES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top_k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index</a:t>
            </a:r>
            <a:r>
              <a:rPr lang="es-ES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.search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query_vector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top_k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s-ES" sz="11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s-ES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'&gt;&gt;&gt;&gt; </a:t>
            </a:r>
            <a:r>
              <a:rPr lang="es-ES" sz="11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Results</a:t>
            </a:r>
            <a:r>
              <a:rPr lang="es-E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in Total Time: </a:t>
            </a:r>
            <a:r>
              <a:rPr lang="es-ES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{}</a:t>
            </a:r>
            <a:r>
              <a:rPr lang="es-E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s-ES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format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sz="11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time</a:t>
            </a:r>
            <a:r>
              <a:rPr lang="es-ES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s-ES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time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s-ES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s-ES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))</a:t>
            </a:r>
          </a:p>
          <a:p>
            <a:r>
              <a:rPr lang="es-ES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top_k_ids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top_k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s-ES" sz="11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].</a:t>
            </a:r>
            <a:r>
              <a:rPr lang="es-ES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tolist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()[</a:t>
            </a:r>
            <a:r>
              <a:rPr lang="es-ES" sz="11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s-ES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top_k_ids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1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list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sz="11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es-ES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s-ES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unique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top_k_ids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))</a:t>
            </a:r>
          </a:p>
          <a:p>
            <a:r>
              <a:rPr lang="es-ES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results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s-ES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fetch_sentence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idx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s-ES" sz="1100" b="0" dirty="0" err="1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idx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1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top_k_ids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s-ES" sz="11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s-ES" sz="1100" b="0" dirty="0" err="1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results</a:t>
            </a:r>
            <a:endParaRPr lang="es-ES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endParaRPr lang="es-ES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endParaRPr lang="es-ES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476250" y="3667760"/>
            <a:ext cx="8229600" cy="883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 algn="l">
              <a:lnSpc>
                <a:spcPts val="2160"/>
              </a:lnSpc>
              <a:buFont typeface="Arial" panose="020B0604020202020204" pitchFamily="34" charset="0"/>
              <a:buChar char="•"/>
            </a:pPr>
            <a:r>
              <a:rPr lang="en-US" sz="1200" kern="0" spc="12" dirty="0">
                <a:solidFill>
                  <a:srgbClr val="9297A8"/>
                </a:solidFill>
                <a:latin typeface="Fira Sans" pitchFamily="34" charset="0"/>
              </a:rPr>
              <a:t>Encoding the input query</a:t>
            </a:r>
          </a:p>
          <a:p>
            <a:pPr marL="171450" indent="-171450" algn="l">
              <a:lnSpc>
                <a:spcPts val="2160"/>
              </a:lnSpc>
              <a:buFont typeface="Arial" panose="020B0604020202020204" pitchFamily="34" charset="0"/>
              <a:buChar char="•"/>
            </a:pPr>
            <a:r>
              <a:rPr lang="en-US" sz="1200" kern="0" spc="12" dirty="0">
                <a:solidFill>
                  <a:srgbClr val="9297A8"/>
                </a:solidFill>
                <a:latin typeface="Fira Sans" pitchFamily="34" charset="0"/>
              </a:rPr>
              <a:t>Searching the top K most similar indices to the query</a:t>
            </a:r>
          </a:p>
          <a:p>
            <a:pPr marL="171450" indent="-171450" algn="l">
              <a:lnSpc>
                <a:spcPts val="2160"/>
              </a:lnSpc>
              <a:buFont typeface="Arial" panose="020B0604020202020204" pitchFamily="34" charset="0"/>
              <a:buChar char="•"/>
            </a:pPr>
            <a:r>
              <a:rPr lang="en-US" sz="1200" kern="0" spc="12" dirty="0">
                <a:solidFill>
                  <a:srgbClr val="9297A8"/>
                </a:solidFill>
                <a:latin typeface="Fira Sans" pitchFamily="34" charset="0"/>
              </a:rPr>
              <a:t>Retrieving the actual sentences corresponding to the top K indices</a:t>
            </a:r>
          </a:p>
          <a:p>
            <a:pPr marL="171450" indent="-171450" algn="l">
              <a:lnSpc>
                <a:spcPts val="2160"/>
              </a:lnSpc>
              <a:buFont typeface="Arial" panose="020B0604020202020204" pitchFamily="34" charset="0"/>
              <a:buChar char="•"/>
            </a:pPr>
            <a:endParaRPr lang="en-US" sz="1200" kern="0" spc="12" dirty="0">
              <a:solidFill>
                <a:srgbClr val="9297A8"/>
              </a:solidFill>
              <a:latin typeface="Fira Sans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 rot="5400000">
            <a:off x="-423122" y="2319701"/>
            <a:ext cx="2188124" cy="0"/>
          </a:xfrm>
          <a:prstGeom prst="line">
            <a:avLst/>
          </a:prstGeom>
          <a:solidFill>
            <a:srgbClr val="9B81BC"/>
          </a:solidFill>
          <a:ln w="10583">
            <a:solidFill>
              <a:srgbClr val="9297A8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5193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509906" y="2448675"/>
            <a:ext cx="1410334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1" kern="0" spc="12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PyPDF2</a:t>
            </a:r>
            <a:endParaRPr lang="en-US" sz="975" dirty="0"/>
          </a:p>
        </p:txBody>
      </p:sp>
      <p:sp>
        <p:nvSpPr>
          <p:cNvPr id="5" name="Text 2"/>
          <p:cNvSpPr/>
          <p:nvPr/>
        </p:nvSpPr>
        <p:spPr>
          <a:xfrm>
            <a:off x="509906" y="2689477"/>
            <a:ext cx="1410334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0" kern="0" spc="12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Load the PDF file and extract the text</a:t>
            </a:r>
            <a:endParaRPr lang="en-US" sz="975" dirty="0"/>
          </a:p>
        </p:txBody>
      </p:sp>
      <p:sp>
        <p:nvSpPr>
          <p:cNvPr id="6" name="Text 3"/>
          <p:cNvSpPr/>
          <p:nvPr/>
        </p:nvSpPr>
        <p:spPr>
          <a:xfrm>
            <a:off x="1870730" y="2448731"/>
            <a:ext cx="1407600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1" kern="0" spc="12" dirty="0" err="1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spaCy</a:t>
            </a:r>
            <a:endParaRPr lang="en-US" sz="975" dirty="0"/>
          </a:p>
        </p:txBody>
      </p:sp>
      <p:sp>
        <p:nvSpPr>
          <p:cNvPr id="7" name="Text 4"/>
          <p:cNvSpPr/>
          <p:nvPr/>
        </p:nvSpPr>
        <p:spPr>
          <a:xfrm>
            <a:off x="1870730" y="2689409"/>
            <a:ext cx="1407600" cy="792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kern="0" spc="12" dirty="0">
                <a:solidFill>
                  <a:srgbClr val="9297A8"/>
                </a:solidFill>
                <a:latin typeface="Fira Sans" pitchFamily="34" charset="0"/>
              </a:rPr>
              <a:t>Chunk the text in sentences</a:t>
            </a:r>
            <a:endParaRPr lang="en-US" sz="975" dirty="0"/>
          </a:p>
        </p:txBody>
      </p:sp>
      <p:sp>
        <p:nvSpPr>
          <p:cNvPr id="8" name="Text 5"/>
          <p:cNvSpPr/>
          <p:nvPr/>
        </p:nvSpPr>
        <p:spPr>
          <a:xfrm>
            <a:off x="3228820" y="2448602"/>
            <a:ext cx="1332000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1" kern="0" spc="12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Embeddings</a:t>
            </a:r>
            <a:endParaRPr lang="en-US" sz="975" dirty="0"/>
          </a:p>
        </p:txBody>
      </p:sp>
      <p:sp>
        <p:nvSpPr>
          <p:cNvPr id="9" name="Text 6"/>
          <p:cNvSpPr/>
          <p:nvPr/>
        </p:nvSpPr>
        <p:spPr>
          <a:xfrm>
            <a:off x="3228820" y="2689258"/>
            <a:ext cx="1332000" cy="872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kern="0" spc="12" dirty="0">
                <a:solidFill>
                  <a:srgbClr val="9297A8"/>
                </a:solidFill>
                <a:latin typeface="Fira Sans" pitchFamily="34" charset="0"/>
              </a:rPr>
              <a:t>Choosing the model and tokenizing the text</a:t>
            </a:r>
            <a:endParaRPr lang="en-US" sz="975" dirty="0"/>
          </a:p>
        </p:txBody>
      </p:sp>
      <p:sp>
        <p:nvSpPr>
          <p:cNvPr id="10" name="Text 7"/>
          <p:cNvSpPr/>
          <p:nvPr/>
        </p:nvSpPr>
        <p:spPr>
          <a:xfrm>
            <a:off x="4511310" y="2448919"/>
            <a:ext cx="1368000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1" kern="0" spc="12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FAISS</a:t>
            </a:r>
            <a:endParaRPr lang="en-US" sz="975" dirty="0"/>
          </a:p>
        </p:txBody>
      </p:sp>
      <p:sp>
        <p:nvSpPr>
          <p:cNvPr id="11" name="Text 8"/>
          <p:cNvSpPr/>
          <p:nvPr/>
        </p:nvSpPr>
        <p:spPr>
          <a:xfrm>
            <a:off x="4511310" y="2689291"/>
            <a:ext cx="1368000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0" kern="0" spc="12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Indexing and searching</a:t>
            </a:r>
            <a:endParaRPr lang="en-US" sz="975" dirty="0"/>
          </a:p>
        </p:txBody>
      </p:sp>
      <p:sp>
        <p:nvSpPr>
          <p:cNvPr id="13" name="Text 10"/>
          <p:cNvSpPr/>
          <p:nvPr/>
        </p:nvSpPr>
        <p:spPr>
          <a:xfrm>
            <a:off x="476399" y="476250"/>
            <a:ext cx="8229600" cy="21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</a:pPr>
            <a:r>
              <a:rPr lang="en-US" sz="1100" b="0" kern="0" spc="240" dirty="0">
                <a:solidFill>
                  <a:srgbClr val="9B81BC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THE PROCESS</a:t>
            </a:r>
            <a:endParaRPr lang="en-US" sz="1050" dirty="0"/>
          </a:p>
        </p:txBody>
      </p:sp>
      <p:grpSp>
        <p:nvGrpSpPr>
          <p:cNvPr id="69" name="Grupo 68">
            <a:extLst>
              <a:ext uri="{FF2B5EF4-FFF2-40B4-BE49-F238E27FC236}">
                <a16:creationId xmlns:a16="http://schemas.microsoft.com/office/drawing/2014/main" id="{CE41B8D3-A473-2571-3896-F2BEFF5BA7F9}"/>
              </a:ext>
            </a:extLst>
          </p:cNvPr>
          <p:cNvGrpSpPr/>
          <p:nvPr/>
        </p:nvGrpSpPr>
        <p:grpSpPr>
          <a:xfrm>
            <a:off x="1215681" y="2200538"/>
            <a:ext cx="6712638" cy="100306"/>
            <a:chOff x="1215681" y="2200538"/>
            <a:chExt cx="6712638" cy="100306"/>
          </a:xfrm>
        </p:grpSpPr>
        <p:sp>
          <p:nvSpPr>
            <p:cNvPr id="3" name="Shape 0"/>
            <p:cNvSpPr/>
            <p:nvPr/>
          </p:nvSpPr>
          <p:spPr>
            <a:xfrm>
              <a:off x="1235190" y="2249975"/>
              <a:ext cx="6667500" cy="0"/>
            </a:xfrm>
            <a:prstGeom prst="line">
              <a:avLst/>
            </a:prstGeom>
            <a:solidFill>
              <a:srgbClr val="9B81BC"/>
            </a:solidFill>
            <a:ln w="10583">
              <a:solidFill>
                <a:srgbClr val="9297A8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Shape 9"/>
            <p:cNvSpPr/>
            <p:nvPr/>
          </p:nvSpPr>
          <p:spPr>
            <a:xfrm>
              <a:off x="1215681" y="2200834"/>
              <a:ext cx="93914" cy="93914"/>
            </a:xfrm>
            <a:prstGeom prst="ellipse">
              <a:avLst/>
            </a:prstGeom>
            <a:solidFill>
              <a:srgbClr val="9B81BC"/>
            </a:solidFill>
            <a:ln w="37042">
              <a:solidFill>
                <a:srgbClr val="1E222B"/>
              </a:solidFill>
              <a:prstDash val="solid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Shape 11"/>
            <p:cNvSpPr/>
            <p:nvPr/>
          </p:nvSpPr>
          <p:spPr>
            <a:xfrm>
              <a:off x="3863171" y="2200834"/>
              <a:ext cx="93914" cy="93914"/>
            </a:xfrm>
            <a:prstGeom prst="ellipse">
              <a:avLst/>
            </a:prstGeom>
            <a:solidFill>
              <a:srgbClr val="9B81BC"/>
            </a:solidFill>
            <a:ln w="37042">
              <a:solidFill>
                <a:srgbClr val="1E222B"/>
              </a:solidFill>
              <a:prstDash val="solid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Shape 12"/>
            <p:cNvSpPr/>
            <p:nvPr/>
          </p:nvSpPr>
          <p:spPr>
            <a:xfrm>
              <a:off x="5186916" y="2200834"/>
              <a:ext cx="93914" cy="93914"/>
            </a:xfrm>
            <a:prstGeom prst="ellipse">
              <a:avLst/>
            </a:prstGeom>
            <a:solidFill>
              <a:srgbClr val="9B81BC"/>
            </a:solidFill>
            <a:ln w="37042">
              <a:solidFill>
                <a:srgbClr val="1E222B"/>
              </a:solidFill>
              <a:prstDash val="solid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Shape 13"/>
            <p:cNvSpPr/>
            <p:nvPr/>
          </p:nvSpPr>
          <p:spPr>
            <a:xfrm>
              <a:off x="7834405" y="2200538"/>
              <a:ext cx="93914" cy="93914"/>
            </a:xfrm>
            <a:prstGeom prst="ellipse">
              <a:avLst/>
            </a:prstGeom>
            <a:solidFill>
              <a:srgbClr val="9B81BC"/>
            </a:solidFill>
            <a:ln w="37042">
              <a:solidFill>
                <a:srgbClr val="1E222B"/>
              </a:solidFill>
              <a:prstDash val="solid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62" name="Shape 11">
              <a:extLst>
                <a:ext uri="{FF2B5EF4-FFF2-40B4-BE49-F238E27FC236}">
                  <a16:creationId xmlns:a16="http://schemas.microsoft.com/office/drawing/2014/main" id="{6C2EAE4E-699F-FB42-3668-482CA34510A8}"/>
                </a:ext>
              </a:extLst>
            </p:cNvPr>
            <p:cNvSpPr/>
            <p:nvPr/>
          </p:nvSpPr>
          <p:spPr>
            <a:xfrm>
              <a:off x="2539426" y="2206930"/>
              <a:ext cx="93914" cy="93914"/>
            </a:xfrm>
            <a:prstGeom prst="ellipse">
              <a:avLst/>
            </a:prstGeom>
            <a:solidFill>
              <a:srgbClr val="9B81BC"/>
            </a:solidFill>
            <a:ln w="37042">
              <a:solidFill>
                <a:srgbClr val="1E222B"/>
              </a:solidFill>
              <a:prstDash val="solid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63" name="Shape 11">
              <a:extLst>
                <a:ext uri="{FF2B5EF4-FFF2-40B4-BE49-F238E27FC236}">
                  <a16:creationId xmlns:a16="http://schemas.microsoft.com/office/drawing/2014/main" id="{6D79BF0C-BC8E-F80B-29F8-A55E993586EC}"/>
                </a:ext>
              </a:extLst>
            </p:cNvPr>
            <p:cNvSpPr/>
            <p:nvPr/>
          </p:nvSpPr>
          <p:spPr>
            <a:xfrm>
              <a:off x="6510661" y="2202866"/>
              <a:ext cx="93914" cy="93914"/>
            </a:xfrm>
            <a:prstGeom prst="ellipse">
              <a:avLst/>
            </a:prstGeom>
            <a:solidFill>
              <a:srgbClr val="9B81BC"/>
            </a:solidFill>
            <a:ln w="37042">
              <a:solidFill>
                <a:srgbClr val="1E222B"/>
              </a:solidFill>
              <a:prstDash val="solid"/>
            </a:ln>
          </p:spPr>
          <p:txBody>
            <a:bodyPr/>
            <a:lstStyle/>
            <a:p>
              <a:endParaRPr lang="es-ES" dirty="0"/>
            </a:p>
          </p:txBody>
        </p:sp>
      </p:grpSp>
      <p:sp>
        <p:nvSpPr>
          <p:cNvPr id="65" name="Text 7">
            <a:extLst>
              <a:ext uri="{FF2B5EF4-FFF2-40B4-BE49-F238E27FC236}">
                <a16:creationId xmlns:a16="http://schemas.microsoft.com/office/drawing/2014/main" id="{6AEC68C7-49CE-C524-F3FA-83D7D42FF896}"/>
              </a:ext>
            </a:extLst>
          </p:cNvPr>
          <p:cNvSpPr/>
          <p:nvPr/>
        </p:nvSpPr>
        <p:spPr>
          <a:xfrm>
            <a:off x="5829800" y="2448919"/>
            <a:ext cx="1411200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1" kern="0" spc="12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Results</a:t>
            </a:r>
            <a:endParaRPr lang="en-US" sz="975" dirty="0"/>
          </a:p>
        </p:txBody>
      </p:sp>
      <p:sp>
        <p:nvSpPr>
          <p:cNvPr id="66" name="Text 8">
            <a:extLst>
              <a:ext uri="{FF2B5EF4-FFF2-40B4-BE49-F238E27FC236}">
                <a16:creationId xmlns:a16="http://schemas.microsoft.com/office/drawing/2014/main" id="{F8F7655B-E8C8-E27E-6376-DA28E3F9F1F7}"/>
              </a:ext>
            </a:extLst>
          </p:cNvPr>
          <p:cNvSpPr/>
          <p:nvPr/>
        </p:nvSpPr>
        <p:spPr>
          <a:xfrm>
            <a:off x="5829800" y="2689291"/>
            <a:ext cx="1411200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kern="0" spc="12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Retrieving the t</a:t>
            </a:r>
            <a:r>
              <a:rPr lang="en-US" sz="1000" b="0" kern="0" spc="12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op K results</a:t>
            </a:r>
            <a:endParaRPr lang="en-US" sz="975" dirty="0"/>
          </a:p>
        </p:txBody>
      </p:sp>
      <p:sp>
        <p:nvSpPr>
          <p:cNvPr id="67" name="Text 7">
            <a:extLst>
              <a:ext uri="{FF2B5EF4-FFF2-40B4-BE49-F238E27FC236}">
                <a16:creationId xmlns:a16="http://schemas.microsoft.com/office/drawing/2014/main" id="{C3E28969-14D1-EBCC-A8F1-C861B3A0489B}"/>
              </a:ext>
            </a:extLst>
          </p:cNvPr>
          <p:cNvSpPr/>
          <p:nvPr/>
        </p:nvSpPr>
        <p:spPr>
          <a:xfrm>
            <a:off x="7191490" y="2448919"/>
            <a:ext cx="1411200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1" kern="0" spc="12" dirty="0" err="1">
                <a:solidFill>
                  <a:srgbClr val="DDFCAD"/>
                </a:solidFill>
                <a:latin typeface="Fira Sans" pitchFamily="34" charset="0"/>
              </a:rPr>
              <a:t>Streamlit</a:t>
            </a:r>
            <a:endParaRPr lang="en-US" sz="975" dirty="0">
              <a:solidFill>
                <a:srgbClr val="DDFCAD"/>
              </a:solidFill>
            </a:endParaRPr>
          </a:p>
        </p:txBody>
      </p:sp>
      <p:sp>
        <p:nvSpPr>
          <p:cNvPr id="68" name="Text 8">
            <a:extLst>
              <a:ext uri="{FF2B5EF4-FFF2-40B4-BE49-F238E27FC236}">
                <a16:creationId xmlns:a16="http://schemas.microsoft.com/office/drawing/2014/main" id="{D3E1D704-69D7-49E2-4742-486093463375}"/>
              </a:ext>
            </a:extLst>
          </p:cNvPr>
          <p:cNvSpPr/>
          <p:nvPr/>
        </p:nvSpPr>
        <p:spPr>
          <a:xfrm>
            <a:off x="7191490" y="2689291"/>
            <a:ext cx="1411200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0" kern="0" spc="12" dirty="0">
                <a:solidFill>
                  <a:srgbClr val="DDFCAD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Creating a user interface</a:t>
            </a:r>
            <a:endParaRPr lang="en-US" sz="975" dirty="0">
              <a:solidFill>
                <a:srgbClr val="DDFCA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853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910" y="478108"/>
            <a:ext cx="8229600" cy="3667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 b="1" dirty="0" err="1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Streamlit</a:t>
            </a:r>
            <a:endParaRPr lang="en-US" sz="2400" dirty="0"/>
          </a:p>
        </p:txBody>
      </p:sp>
      <p:sp>
        <p:nvSpPr>
          <p:cNvPr id="4" name="Shape 1"/>
          <p:cNvSpPr/>
          <p:nvPr/>
        </p:nvSpPr>
        <p:spPr>
          <a:xfrm>
            <a:off x="476901" y="1033866"/>
            <a:ext cx="8095734" cy="1937933"/>
          </a:xfrm>
          <a:prstGeom prst="roundRect">
            <a:avLst>
              <a:gd name="adj" fmla="val 3200"/>
            </a:avLst>
          </a:prstGeom>
          <a:solidFill>
            <a:srgbClr val="9B81BC">
              <a:alpha val="10000"/>
            </a:srgbClr>
          </a:solidFill>
          <a:ln w="10583">
            <a:solidFill>
              <a:srgbClr val="FFFFFF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5" name="Text 2"/>
          <p:cNvSpPr/>
          <p:nvPr/>
        </p:nvSpPr>
        <p:spPr>
          <a:xfrm>
            <a:off x="809625" y="1226010"/>
            <a:ext cx="8229600" cy="662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s-ES" sz="11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s-ES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title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":</a:t>
            </a:r>
            <a:r>
              <a:rPr lang="es-ES" sz="11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mag</a:t>
            </a:r>
            <a:r>
              <a:rPr lang="es-E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s-ES" sz="11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Semantic</a:t>
            </a:r>
            <a:r>
              <a:rPr lang="es-E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1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Search</a:t>
            </a:r>
            <a:r>
              <a:rPr lang="es-E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s-ES" sz="11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s-ES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divider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query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1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s-ES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text_input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label</a:t>
            </a:r>
            <a:r>
              <a:rPr lang="es-ES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':blue[</a:t>
            </a:r>
            <a:r>
              <a:rPr lang="es-ES" sz="11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Query</a:t>
            </a:r>
            <a:r>
              <a:rPr lang="es-E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]'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placeholder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s-ES" sz="11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Enter</a:t>
            </a:r>
            <a:r>
              <a:rPr lang="es-E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1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your</a:t>
            </a:r>
            <a:r>
              <a:rPr lang="es-E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1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question</a:t>
            </a:r>
            <a:r>
              <a:rPr lang="es-E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1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here</a:t>
            </a:r>
            <a:r>
              <a:rPr lang="es-E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results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search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query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top_k</a:t>
            </a:r>
            <a:r>
              <a:rPr lang="es-ES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" sz="11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index</a:t>
            </a:r>
            <a:r>
              <a:rPr lang="es-ES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index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model</a:t>
            </a:r>
            <a:r>
              <a:rPr lang="es-ES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model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s-ES" sz="1100" b="0" dirty="0" err="1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query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""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s-ES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s-ES" sz="11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s-ES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write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""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s-ES" sz="1100" b="0" dirty="0" err="1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s-ES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s-ES" sz="11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s-ES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write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results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endParaRPr lang="es-ES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0" name="Shape 7"/>
          <p:cNvSpPr/>
          <p:nvPr/>
        </p:nvSpPr>
        <p:spPr>
          <a:xfrm rot="5400000">
            <a:off x="-98696" y="1991855"/>
            <a:ext cx="1535852" cy="3420"/>
          </a:xfrm>
          <a:prstGeom prst="line">
            <a:avLst/>
          </a:prstGeom>
          <a:solidFill>
            <a:srgbClr val="9B81BC"/>
          </a:solidFill>
          <a:ln w="10583">
            <a:solidFill>
              <a:srgbClr val="9297A8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9242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-10190"/>
            <a:ext cx="4572000" cy="5145700"/>
          </a:xfrm>
          <a:prstGeom prst="roundRect">
            <a:avLst>
              <a:gd name="adj" fmla="val -20000"/>
            </a:avLst>
          </a:prstGeom>
          <a:solidFill>
            <a:srgbClr val="9B81BC">
              <a:alpha val="10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4" name="Text 1"/>
          <p:cNvSpPr/>
          <p:nvPr/>
        </p:nvSpPr>
        <p:spPr>
          <a:xfrm>
            <a:off x="5049732" y="452050"/>
            <a:ext cx="3657600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Ideas for the future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475618" y="634076"/>
            <a:ext cx="3657600" cy="3667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Challenges</a:t>
            </a:r>
            <a:endParaRPr lang="en-US" sz="2400" dirty="0"/>
          </a:p>
        </p:txBody>
      </p:sp>
      <p:sp>
        <p:nvSpPr>
          <p:cNvPr id="2" name="Text 2">
            <a:extLst>
              <a:ext uri="{FF2B5EF4-FFF2-40B4-BE49-F238E27FC236}">
                <a16:creationId xmlns:a16="http://schemas.microsoft.com/office/drawing/2014/main" id="{39B37C67-08FA-470F-E283-670240536547}"/>
              </a:ext>
            </a:extLst>
          </p:cNvPr>
          <p:cNvSpPr/>
          <p:nvPr/>
        </p:nvSpPr>
        <p:spPr>
          <a:xfrm>
            <a:off x="838330" y="1488986"/>
            <a:ext cx="2932176" cy="24703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 algn="l">
              <a:lnSpc>
                <a:spcPts val="2160"/>
              </a:lnSpc>
              <a:buFont typeface="Arial" panose="020B0604020202020204" pitchFamily="34" charset="0"/>
              <a:buChar char="•"/>
            </a:pPr>
            <a:r>
              <a:rPr lang="en-US" sz="1200" b="0" kern="0" spc="12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Understanding all the requirements of the project</a:t>
            </a:r>
          </a:p>
          <a:p>
            <a:pPr marL="171450" indent="-171450" algn="l">
              <a:lnSpc>
                <a:spcPts val="2160"/>
              </a:lnSpc>
              <a:buFont typeface="Arial" panose="020B0604020202020204" pitchFamily="34" charset="0"/>
              <a:buChar char="•"/>
            </a:pPr>
            <a:endParaRPr lang="en-US" sz="1200" b="0" kern="0" spc="12" dirty="0">
              <a:solidFill>
                <a:srgbClr val="9297A8"/>
              </a:solidFill>
              <a:latin typeface="Fira Sans" pitchFamily="34" charset="0"/>
              <a:ea typeface="Fira Sans" pitchFamily="34" charset="-122"/>
              <a:cs typeface="Fira Sans" pitchFamily="34" charset="-120"/>
            </a:endParaRPr>
          </a:p>
          <a:p>
            <a:pPr marL="171450" indent="-171450" algn="l">
              <a:lnSpc>
                <a:spcPts val="2160"/>
              </a:lnSpc>
              <a:buFont typeface="Arial" panose="020B0604020202020204" pitchFamily="34" charset="0"/>
              <a:buChar char="•"/>
            </a:pPr>
            <a:r>
              <a:rPr lang="en-US" sz="1200" kern="0" spc="12" dirty="0">
                <a:solidFill>
                  <a:srgbClr val="9297A8"/>
                </a:solidFill>
                <a:latin typeface="Fira Sans" pitchFamily="34" charset="0"/>
              </a:rPr>
              <a:t>Computing power</a:t>
            </a:r>
            <a:endParaRPr lang="en-US" sz="12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2B3FD58E-BA04-DC4D-2650-DC9FC25A6DC6}"/>
              </a:ext>
            </a:extLst>
          </p:cNvPr>
          <p:cNvSpPr/>
          <p:nvPr/>
        </p:nvSpPr>
        <p:spPr>
          <a:xfrm>
            <a:off x="5412444" y="1495082"/>
            <a:ext cx="2932176" cy="24703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 algn="l">
              <a:lnSpc>
                <a:spcPts val="2160"/>
              </a:lnSpc>
              <a:buFont typeface="Arial" panose="020B0604020202020204" pitchFamily="34" charset="0"/>
              <a:buChar char="•"/>
            </a:pPr>
            <a:r>
              <a:rPr lang="en-US" sz="1200" b="0" kern="0" spc="12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Break the text into paragraphs instead of sentences</a:t>
            </a:r>
          </a:p>
          <a:p>
            <a:pPr marL="171450" indent="-171450" algn="l">
              <a:lnSpc>
                <a:spcPts val="2160"/>
              </a:lnSpc>
              <a:buFont typeface="Arial" panose="020B0604020202020204" pitchFamily="34" charset="0"/>
              <a:buChar char="•"/>
            </a:pPr>
            <a:endParaRPr lang="en-US" sz="1200" b="0" kern="0" spc="12" dirty="0">
              <a:solidFill>
                <a:srgbClr val="9297A8"/>
              </a:solidFill>
              <a:latin typeface="Fira Sans" pitchFamily="34" charset="0"/>
              <a:ea typeface="Fira Sans" pitchFamily="34" charset="-122"/>
              <a:cs typeface="Fira Sans" pitchFamily="34" charset="-120"/>
            </a:endParaRPr>
          </a:p>
          <a:p>
            <a:pPr marL="171450" indent="-171450" algn="l">
              <a:lnSpc>
                <a:spcPts val="2160"/>
              </a:lnSpc>
              <a:buFont typeface="Arial" panose="020B0604020202020204" pitchFamily="34" charset="0"/>
              <a:buChar char="•"/>
            </a:pPr>
            <a:r>
              <a:rPr lang="en-US" sz="1200" kern="0" spc="12" dirty="0">
                <a:solidFill>
                  <a:srgbClr val="9297A8"/>
                </a:solidFill>
                <a:latin typeface="Fira Sans" pitchFamily="34" charset="0"/>
              </a:rPr>
              <a:t>Generative text implementation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74057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E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308396" y="3295362"/>
            <a:ext cx="5486400" cy="10971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60"/>
              </a:lnSpc>
            </a:pPr>
            <a:r>
              <a:rPr lang="en-US" sz="1200" b="0" kern="0" spc="12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Wonderful opportunity to dive into NLP</a:t>
            </a:r>
            <a:endParaRPr lang="en-US" sz="1200" kern="0" spc="12" dirty="0">
              <a:solidFill>
                <a:srgbClr val="9297A8"/>
              </a:solidFill>
              <a:latin typeface="Fira Sans" pitchFamily="34" charset="0"/>
            </a:endParaRPr>
          </a:p>
          <a:p>
            <a:pPr algn="l">
              <a:lnSpc>
                <a:spcPts val="2160"/>
              </a:lnSpc>
            </a:pPr>
            <a:r>
              <a:rPr lang="en-US" sz="1200" kern="0" spc="12" dirty="0">
                <a:solidFill>
                  <a:srgbClr val="9297A8"/>
                </a:solidFill>
                <a:latin typeface="Fira Sans" pitchFamily="34" charset="0"/>
              </a:rPr>
              <a:t>PyPDF2 is a cool library for working with PDF files </a:t>
            </a:r>
            <a:endParaRPr lang="en-US" sz="1200" dirty="0"/>
          </a:p>
        </p:txBody>
      </p:sp>
      <p:sp>
        <p:nvSpPr>
          <p:cNvPr id="4" name="Text 1"/>
          <p:cNvSpPr/>
          <p:nvPr/>
        </p:nvSpPr>
        <p:spPr>
          <a:xfrm>
            <a:off x="476250" y="3295535"/>
            <a:ext cx="2743200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Conclusion</a:t>
            </a:r>
            <a:endParaRPr lang="en-US" sz="2400" dirty="0"/>
          </a:p>
        </p:txBody>
      </p:sp>
      <p:pic>
        <p:nvPicPr>
          <p:cNvPr id="5" name="Image 0" descr="https://pitch-assets-ccb95893-de3f-4266-973c-20049231b248.s3.eu-west-1.amazonaws.com/009f9b66-16c9-49e1-b9fe-9de3b895a141?pitch-bytes=2809979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28098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1E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images.unsplash.com/photo-1531297484001-80022131f5a1?ixlib=rb-1.2.1&amp;q=80&amp;fm=jpg&amp;crop=entropy&amp;cs=tinysrgb&amp;w=1080&amp;fit=max&amp;ixid=eyJhcHBfaWQiOjIxMjIyfQ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288"/>
            <a:ext cx="9144267" cy="5142242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F222FABF-5C29-3149-8C26-3E94F04A2080}"/>
              </a:ext>
            </a:extLst>
          </p:cNvPr>
          <p:cNvSpPr/>
          <p:nvPr/>
        </p:nvSpPr>
        <p:spPr>
          <a:xfrm>
            <a:off x="457200" y="672067"/>
            <a:ext cx="8229600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400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Thank you!</a:t>
            </a:r>
            <a:endParaRPr lang="en-US" sz="4000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CAA6F318-EC81-E057-E2CA-7630E40BB7C6}"/>
              </a:ext>
            </a:extLst>
          </p:cNvPr>
          <p:cNvSpPr/>
          <p:nvPr/>
        </p:nvSpPr>
        <p:spPr>
          <a:xfrm>
            <a:off x="457200" y="3809129"/>
            <a:ext cx="8229600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400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Bootcamp is </a:t>
            </a:r>
            <a:r>
              <a:rPr lang="en-US" sz="4000" b="1" dirty="0">
                <a:solidFill>
                  <a:srgbClr val="9B81BC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over</a:t>
            </a:r>
            <a:endParaRPr lang="en-US" sz="4000" dirty="0">
              <a:solidFill>
                <a:srgbClr val="9B81BC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368" y="2030777"/>
            <a:ext cx="5430656" cy="366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What is Semantic Search?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1290967" y="2566487"/>
            <a:ext cx="3801459" cy="2211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</a:pPr>
            <a:r>
              <a:rPr lang="en-US" sz="1100" b="0" kern="0" spc="240" dirty="0">
                <a:solidFill>
                  <a:srgbClr val="9B81BC"/>
                </a:solidFill>
                <a:latin typeface=""/>
                <a:ea typeface="Fira Code" pitchFamily="34" charset="-122"/>
                <a:cs typeface="Fira Code" pitchFamily="34" charset="-120"/>
              </a:rPr>
              <a:t>It involves understanding the </a:t>
            </a:r>
            <a:r>
              <a:rPr lang="en-US" sz="1100" b="0" kern="0" spc="240" dirty="0">
                <a:solidFill>
                  <a:srgbClr val="DDFCAD"/>
                </a:solidFill>
                <a:latin typeface=""/>
                <a:ea typeface="Fira Code" pitchFamily="34" charset="-122"/>
                <a:cs typeface="Fira Code" pitchFamily="34" charset="-120"/>
              </a:rPr>
              <a:t>meaning</a:t>
            </a:r>
            <a:r>
              <a:rPr lang="en-US" sz="1100" b="0" kern="0" spc="240" dirty="0">
                <a:solidFill>
                  <a:srgbClr val="9B81BC"/>
                </a:solidFill>
                <a:latin typeface=""/>
                <a:ea typeface="Fira Code" pitchFamily="34" charset="-122"/>
                <a:cs typeface="Fira Code" pitchFamily="34" charset="-120"/>
              </a:rPr>
              <a:t> or context of words in a search query to retrieve more accurate and relevant results.</a:t>
            </a:r>
            <a:endParaRPr lang="en-US" sz="1050" dirty="0">
              <a:latin typeface=""/>
            </a:endParaRPr>
          </a:p>
        </p:txBody>
      </p:sp>
      <p:sp>
        <p:nvSpPr>
          <p:cNvPr id="5" name="Text 2"/>
          <p:cNvSpPr/>
          <p:nvPr/>
        </p:nvSpPr>
        <p:spPr>
          <a:xfrm>
            <a:off x="376593" y="485394"/>
            <a:ext cx="5432400" cy="21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</a:pPr>
            <a:r>
              <a:rPr lang="en-US" sz="1100" b="0" kern="0" spc="240" dirty="0">
                <a:solidFill>
                  <a:srgbClr val="A2C799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&lt;/&gt;</a:t>
            </a:r>
            <a:endParaRPr lang="en-US" sz="1050" dirty="0"/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F110D464-C9DD-3A75-5CCB-22479EE2517E}"/>
              </a:ext>
            </a:extLst>
          </p:cNvPr>
          <p:cNvSpPr/>
          <p:nvPr/>
        </p:nvSpPr>
        <p:spPr>
          <a:xfrm>
            <a:off x="6525560" y="-1046"/>
            <a:ext cx="2620584" cy="5145700"/>
          </a:xfrm>
          <a:prstGeom prst="roundRect">
            <a:avLst>
              <a:gd name="adj" fmla="val -34893"/>
            </a:avLst>
          </a:prstGeom>
          <a:solidFill>
            <a:srgbClr val="9B81BC">
              <a:alpha val="10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A2AA3AC5-6764-D7F5-2BBB-49B3E863C7E8}"/>
              </a:ext>
            </a:extLst>
          </p:cNvPr>
          <p:cNvSpPr/>
          <p:nvPr/>
        </p:nvSpPr>
        <p:spPr>
          <a:xfrm>
            <a:off x="6909435" y="923867"/>
            <a:ext cx="2016000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60"/>
              </a:lnSpc>
            </a:pPr>
            <a:r>
              <a:rPr lang="en-US" sz="1200" b="1" kern="0" spc="12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Product</a:t>
            </a:r>
            <a:endParaRPr lang="en-US" sz="12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F1F5AC15-443E-E673-DC39-35D6CEBCB5B8}"/>
              </a:ext>
            </a:extLst>
          </p:cNvPr>
          <p:cNvSpPr/>
          <p:nvPr/>
        </p:nvSpPr>
        <p:spPr>
          <a:xfrm>
            <a:off x="6909435" y="1851771"/>
            <a:ext cx="2016000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60"/>
              </a:lnSpc>
            </a:pPr>
            <a:r>
              <a:rPr lang="en-US" sz="1200" b="1" kern="0" spc="12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Process</a:t>
            </a:r>
            <a:endParaRPr lang="en-US" sz="1200" dirty="0"/>
          </a:p>
        </p:txBody>
      </p:sp>
      <p:sp>
        <p:nvSpPr>
          <p:cNvPr id="8" name="Text 7">
            <a:extLst>
              <a:ext uri="{FF2B5EF4-FFF2-40B4-BE49-F238E27FC236}">
                <a16:creationId xmlns:a16="http://schemas.microsoft.com/office/drawing/2014/main" id="{B9DCDA81-3909-4CDB-473D-DF84E0404509}"/>
              </a:ext>
            </a:extLst>
          </p:cNvPr>
          <p:cNvSpPr/>
          <p:nvPr/>
        </p:nvSpPr>
        <p:spPr>
          <a:xfrm>
            <a:off x="6909435" y="2779675"/>
            <a:ext cx="2016000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60"/>
              </a:lnSpc>
            </a:pPr>
            <a:r>
              <a:rPr lang="en-US" sz="1200" b="1" kern="0" spc="12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Challenges &amp; Ideas</a:t>
            </a:r>
            <a:endParaRPr lang="en-US" sz="1200" dirty="0"/>
          </a:p>
        </p:txBody>
      </p:sp>
      <p:sp>
        <p:nvSpPr>
          <p:cNvPr id="9" name="Text 8">
            <a:extLst>
              <a:ext uri="{FF2B5EF4-FFF2-40B4-BE49-F238E27FC236}">
                <a16:creationId xmlns:a16="http://schemas.microsoft.com/office/drawing/2014/main" id="{9009208A-7FDF-3A10-10D1-F7B0A7749573}"/>
              </a:ext>
            </a:extLst>
          </p:cNvPr>
          <p:cNvSpPr/>
          <p:nvPr/>
        </p:nvSpPr>
        <p:spPr>
          <a:xfrm>
            <a:off x="6909435" y="3707580"/>
            <a:ext cx="2016000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60"/>
              </a:lnSpc>
            </a:pPr>
            <a:r>
              <a:rPr lang="en-US" sz="1200" b="1" kern="0" spc="12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Conclusions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70926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E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476764" y="476567"/>
            <a:ext cx="8229600" cy="21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</a:pPr>
            <a:r>
              <a:rPr lang="en-US" sz="1100" kern="0" spc="240" dirty="0">
                <a:solidFill>
                  <a:srgbClr val="9B81BC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THE PRODUCT</a:t>
            </a:r>
            <a:endParaRPr lang="en-US" sz="1050" dirty="0"/>
          </a:p>
        </p:txBody>
      </p:sp>
      <p:pic>
        <p:nvPicPr>
          <p:cNvPr id="5" name="streamlit-semanticsearch-2024-02-06-19-02-83.mp4">
            <a:hlinkClick r:id="" action="ppaction://media"/>
            <a:extLst>
              <a:ext uri="{FF2B5EF4-FFF2-40B4-BE49-F238E27FC236}">
                <a16:creationId xmlns:a16="http://schemas.microsoft.com/office/drawing/2014/main" id="{BA44DB52-C9D1-D502-B7A4-7707D40D71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8972" y="962134"/>
            <a:ext cx="7306056" cy="32192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2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509906" y="2448675"/>
            <a:ext cx="1410334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1" kern="0" spc="12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PyPDF2</a:t>
            </a:r>
            <a:endParaRPr lang="en-US" sz="975" dirty="0"/>
          </a:p>
        </p:txBody>
      </p:sp>
      <p:sp>
        <p:nvSpPr>
          <p:cNvPr id="5" name="Text 2"/>
          <p:cNvSpPr/>
          <p:nvPr/>
        </p:nvSpPr>
        <p:spPr>
          <a:xfrm>
            <a:off x="509906" y="2689477"/>
            <a:ext cx="1410334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0" kern="0" spc="12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Load the PDF file and extract the text</a:t>
            </a:r>
            <a:endParaRPr lang="en-US" sz="975" dirty="0"/>
          </a:p>
        </p:txBody>
      </p:sp>
      <p:sp>
        <p:nvSpPr>
          <p:cNvPr id="6" name="Text 3"/>
          <p:cNvSpPr/>
          <p:nvPr/>
        </p:nvSpPr>
        <p:spPr>
          <a:xfrm>
            <a:off x="1870730" y="2448731"/>
            <a:ext cx="1407600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1" kern="0" spc="12" dirty="0" err="1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spaCy</a:t>
            </a:r>
            <a:endParaRPr lang="en-US" sz="975" dirty="0"/>
          </a:p>
        </p:txBody>
      </p:sp>
      <p:sp>
        <p:nvSpPr>
          <p:cNvPr id="7" name="Text 4"/>
          <p:cNvSpPr/>
          <p:nvPr/>
        </p:nvSpPr>
        <p:spPr>
          <a:xfrm>
            <a:off x="1870730" y="2689409"/>
            <a:ext cx="1407600" cy="792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kern="0" spc="12" dirty="0">
                <a:solidFill>
                  <a:srgbClr val="9297A8"/>
                </a:solidFill>
                <a:latin typeface="Fira Sans" pitchFamily="34" charset="0"/>
              </a:rPr>
              <a:t>Chunk the text in sentences</a:t>
            </a:r>
            <a:endParaRPr lang="en-US" sz="975" dirty="0"/>
          </a:p>
        </p:txBody>
      </p:sp>
      <p:sp>
        <p:nvSpPr>
          <p:cNvPr id="8" name="Text 5"/>
          <p:cNvSpPr/>
          <p:nvPr/>
        </p:nvSpPr>
        <p:spPr>
          <a:xfrm>
            <a:off x="3228820" y="2448602"/>
            <a:ext cx="1332000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1" kern="0" spc="12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Embeddings</a:t>
            </a:r>
            <a:endParaRPr lang="en-US" sz="975" dirty="0"/>
          </a:p>
        </p:txBody>
      </p:sp>
      <p:sp>
        <p:nvSpPr>
          <p:cNvPr id="9" name="Text 6"/>
          <p:cNvSpPr/>
          <p:nvPr/>
        </p:nvSpPr>
        <p:spPr>
          <a:xfrm>
            <a:off x="3228820" y="2689258"/>
            <a:ext cx="1332000" cy="872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kern="0" spc="12" dirty="0">
                <a:solidFill>
                  <a:srgbClr val="9297A8"/>
                </a:solidFill>
                <a:latin typeface="Fira Sans" pitchFamily="34" charset="0"/>
              </a:rPr>
              <a:t>Choosing the model and tokenizing the text</a:t>
            </a:r>
            <a:endParaRPr lang="en-US" sz="975" dirty="0"/>
          </a:p>
        </p:txBody>
      </p:sp>
      <p:sp>
        <p:nvSpPr>
          <p:cNvPr id="10" name="Text 7"/>
          <p:cNvSpPr/>
          <p:nvPr/>
        </p:nvSpPr>
        <p:spPr>
          <a:xfrm>
            <a:off x="4511310" y="2448919"/>
            <a:ext cx="1368000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1" kern="0" spc="12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FAISS</a:t>
            </a:r>
            <a:endParaRPr lang="en-US" sz="975" dirty="0"/>
          </a:p>
        </p:txBody>
      </p:sp>
      <p:sp>
        <p:nvSpPr>
          <p:cNvPr id="11" name="Text 8"/>
          <p:cNvSpPr/>
          <p:nvPr/>
        </p:nvSpPr>
        <p:spPr>
          <a:xfrm>
            <a:off x="4511310" y="2689291"/>
            <a:ext cx="1368000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0" kern="0" spc="12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Indexing and searching</a:t>
            </a:r>
            <a:endParaRPr lang="en-US" sz="975" dirty="0"/>
          </a:p>
        </p:txBody>
      </p:sp>
      <p:sp>
        <p:nvSpPr>
          <p:cNvPr id="13" name="Text 10"/>
          <p:cNvSpPr/>
          <p:nvPr/>
        </p:nvSpPr>
        <p:spPr>
          <a:xfrm>
            <a:off x="476399" y="476250"/>
            <a:ext cx="8229600" cy="21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</a:pPr>
            <a:r>
              <a:rPr lang="en-US" sz="1100" b="0" kern="0" spc="240" dirty="0">
                <a:solidFill>
                  <a:srgbClr val="9B81BC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THE PROCESS</a:t>
            </a:r>
            <a:endParaRPr lang="en-US" sz="1050" dirty="0"/>
          </a:p>
        </p:txBody>
      </p:sp>
      <p:grpSp>
        <p:nvGrpSpPr>
          <p:cNvPr id="69" name="Grupo 68">
            <a:extLst>
              <a:ext uri="{FF2B5EF4-FFF2-40B4-BE49-F238E27FC236}">
                <a16:creationId xmlns:a16="http://schemas.microsoft.com/office/drawing/2014/main" id="{CE41B8D3-A473-2571-3896-F2BEFF5BA7F9}"/>
              </a:ext>
            </a:extLst>
          </p:cNvPr>
          <p:cNvGrpSpPr/>
          <p:nvPr/>
        </p:nvGrpSpPr>
        <p:grpSpPr>
          <a:xfrm>
            <a:off x="1215681" y="2200538"/>
            <a:ext cx="6712638" cy="100306"/>
            <a:chOff x="1215681" y="2200538"/>
            <a:chExt cx="6712638" cy="100306"/>
          </a:xfrm>
        </p:grpSpPr>
        <p:sp>
          <p:nvSpPr>
            <p:cNvPr id="3" name="Shape 0"/>
            <p:cNvSpPr/>
            <p:nvPr/>
          </p:nvSpPr>
          <p:spPr>
            <a:xfrm>
              <a:off x="1235190" y="2249975"/>
              <a:ext cx="6667500" cy="0"/>
            </a:xfrm>
            <a:prstGeom prst="line">
              <a:avLst/>
            </a:prstGeom>
            <a:solidFill>
              <a:srgbClr val="9B81BC"/>
            </a:solidFill>
            <a:ln w="10583">
              <a:solidFill>
                <a:srgbClr val="9297A8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Shape 9"/>
            <p:cNvSpPr/>
            <p:nvPr/>
          </p:nvSpPr>
          <p:spPr>
            <a:xfrm>
              <a:off x="1215681" y="2200834"/>
              <a:ext cx="93914" cy="93914"/>
            </a:xfrm>
            <a:prstGeom prst="ellipse">
              <a:avLst/>
            </a:prstGeom>
            <a:solidFill>
              <a:srgbClr val="9B81BC"/>
            </a:solidFill>
            <a:ln w="37042">
              <a:solidFill>
                <a:srgbClr val="1E222B"/>
              </a:solidFill>
              <a:prstDash val="solid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Shape 11"/>
            <p:cNvSpPr/>
            <p:nvPr/>
          </p:nvSpPr>
          <p:spPr>
            <a:xfrm>
              <a:off x="3863171" y="2200834"/>
              <a:ext cx="93914" cy="93914"/>
            </a:xfrm>
            <a:prstGeom prst="ellipse">
              <a:avLst/>
            </a:prstGeom>
            <a:solidFill>
              <a:srgbClr val="9B81BC"/>
            </a:solidFill>
            <a:ln w="37042">
              <a:solidFill>
                <a:srgbClr val="1E222B"/>
              </a:solidFill>
              <a:prstDash val="solid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Shape 12"/>
            <p:cNvSpPr/>
            <p:nvPr/>
          </p:nvSpPr>
          <p:spPr>
            <a:xfrm>
              <a:off x="5186916" y="2200834"/>
              <a:ext cx="93914" cy="93914"/>
            </a:xfrm>
            <a:prstGeom prst="ellipse">
              <a:avLst/>
            </a:prstGeom>
            <a:solidFill>
              <a:srgbClr val="9B81BC"/>
            </a:solidFill>
            <a:ln w="37042">
              <a:solidFill>
                <a:srgbClr val="1E222B"/>
              </a:solidFill>
              <a:prstDash val="solid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Shape 13"/>
            <p:cNvSpPr/>
            <p:nvPr/>
          </p:nvSpPr>
          <p:spPr>
            <a:xfrm>
              <a:off x="7834405" y="2200538"/>
              <a:ext cx="93914" cy="93914"/>
            </a:xfrm>
            <a:prstGeom prst="ellipse">
              <a:avLst/>
            </a:prstGeom>
            <a:solidFill>
              <a:srgbClr val="9B81BC"/>
            </a:solidFill>
            <a:ln w="37042">
              <a:solidFill>
                <a:srgbClr val="1E222B"/>
              </a:solidFill>
              <a:prstDash val="solid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62" name="Shape 11">
              <a:extLst>
                <a:ext uri="{FF2B5EF4-FFF2-40B4-BE49-F238E27FC236}">
                  <a16:creationId xmlns:a16="http://schemas.microsoft.com/office/drawing/2014/main" id="{6C2EAE4E-699F-FB42-3668-482CA34510A8}"/>
                </a:ext>
              </a:extLst>
            </p:cNvPr>
            <p:cNvSpPr/>
            <p:nvPr/>
          </p:nvSpPr>
          <p:spPr>
            <a:xfrm>
              <a:off x="2539426" y="2206930"/>
              <a:ext cx="93914" cy="93914"/>
            </a:xfrm>
            <a:prstGeom prst="ellipse">
              <a:avLst/>
            </a:prstGeom>
            <a:solidFill>
              <a:srgbClr val="9B81BC"/>
            </a:solidFill>
            <a:ln w="37042">
              <a:solidFill>
                <a:srgbClr val="1E222B"/>
              </a:solidFill>
              <a:prstDash val="solid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63" name="Shape 11">
              <a:extLst>
                <a:ext uri="{FF2B5EF4-FFF2-40B4-BE49-F238E27FC236}">
                  <a16:creationId xmlns:a16="http://schemas.microsoft.com/office/drawing/2014/main" id="{6D79BF0C-BC8E-F80B-29F8-A55E993586EC}"/>
                </a:ext>
              </a:extLst>
            </p:cNvPr>
            <p:cNvSpPr/>
            <p:nvPr/>
          </p:nvSpPr>
          <p:spPr>
            <a:xfrm>
              <a:off x="6510661" y="2202866"/>
              <a:ext cx="93914" cy="93914"/>
            </a:xfrm>
            <a:prstGeom prst="ellipse">
              <a:avLst/>
            </a:prstGeom>
            <a:solidFill>
              <a:srgbClr val="9B81BC"/>
            </a:solidFill>
            <a:ln w="37042">
              <a:solidFill>
                <a:srgbClr val="1E222B"/>
              </a:solidFill>
              <a:prstDash val="solid"/>
            </a:ln>
          </p:spPr>
          <p:txBody>
            <a:bodyPr/>
            <a:lstStyle/>
            <a:p>
              <a:endParaRPr lang="es-ES" dirty="0"/>
            </a:p>
          </p:txBody>
        </p:sp>
      </p:grpSp>
      <p:sp>
        <p:nvSpPr>
          <p:cNvPr id="65" name="Text 7">
            <a:extLst>
              <a:ext uri="{FF2B5EF4-FFF2-40B4-BE49-F238E27FC236}">
                <a16:creationId xmlns:a16="http://schemas.microsoft.com/office/drawing/2014/main" id="{6AEC68C7-49CE-C524-F3FA-83D7D42FF896}"/>
              </a:ext>
            </a:extLst>
          </p:cNvPr>
          <p:cNvSpPr/>
          <p:nvPr/>
        </p:nvSpPr>
        <p:spPr>
          <a:xfrm>
            <a:off x="5829800" y="2448919"/>
            <a:ext cx="1411200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1" kern="0" spc="12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Results</a:t>
            </a:r>
            <a:endParaRPr lang="en-US" sz="975" dirty="0"/>
          </a:p>
        </p:txBody>
      </p:sp>
      <p:sp>
        <p:nvSpPr>
          <p:cNvPr id="66" name="Text 8">
            <a:extLst>
              <a:ext uri="{FF2B5EF4-FFF2-40B4-BE49-F238E27FC236}">
                <a16:creationId xmlns:a16="http://schemas.microsoft.com/office/drawing/2014/main" id="{F8F7655B-E8C8-E27E-6376-DA28E3F9F1F7}"/>
              </a:ext>
            </a:extLst>
          </p:cNvPr>
          <p:cNvSpPr/>
          <p:nvPr/>
        </p:nvSpPr>
        <p:spPr>
          <a:xfrm>
            <a:off x="5829800" y="2689291"/>
            <a:ext cx="1411200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kern="0" spc="12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Retrieving the t</a:t>
            </a:r>
            <a:r>
              <a:rPr lang="en-US" sz="1000" b="0" kern="0" spc="12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op K results</a:t>
            </a:r>
            <a:endParaRPr lang="en-US" sz="975" dirty="0"/>
          </a:p>
        </p:txBody>
      </p:sp>
      <p:sp>
        <p:nvSpPr>
          <p:cNvPr id="67" name="Text 7">
            <a:extLst>
              <a:ext uri="{FF2B5EF4-FFF2-40B4-BE49-F238E27FC236}">
                <a16:creationId xmlns:a16="http://schemas.microsoft.com/office/drawing/2014/main" id="{C3E28969-14D1-EBCC-A8F1-C861B3A0489B}"/>
              </a:ext>
            </a:extLst>
          </p:cNvPr>
          <p:cNvSpPr/>
          <p:nvPr/>
        </p:nvSpPr>
        <p:spPr>
          <a:xfrm>
            <a:off x="7191490" y="2448919"/>
            <a:ext cx="1411200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1" kern="0" spc="12" dirty="0" err="1">
                <a:solidFill>
                  <a:srgbClr val="FFFFFF"/>
                </a:solidFill>
                <a:latin typeface="Fira Sans" pitchFamily="34" charset="0"/>
              </a:rPr>
              <a:t>Streamlit</a:t>
            </a:r>
            <a:endParaRPr lang="en-US" sz="975" dirty="0"/>
          </a:p>
        </p:txBody>
      </p:sp>
      <p:sp>
        <p:nvSpPr>
          <p:cNvPr id="68" name="Text 8">
            <a:extLst>
              <a:ext uri="{FF2B5EF4-FFF2-40B4-BE49-F238E27FC236}">
                <a16:creationId xmlns:a16="http://schemas.microsoft.com/office/drawing/2014/main" id="{D3E1D704-69D7-49E2-4742-486093463375}"/>
              </a:ext>
            </a:extLst>
          </p:cNvPr>
          <p:cNvSpPr/>
          <p:nvPr/>
        </p:nvSpPr>
        <p:spPr>
          <a:xfrm>
            <a:off x="7191490" y="2689291"/>
            <a:ext cx="1411200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0" kern="0" spc="12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Creating a user interface</a:t>
            </a:r>
            <a:endParaRPr lang="en-US" sz="975" dirty="0"/>
          </a:p>
        </p:txBody>
      </p:sp>
    </p:spTree>
    <p:extLst>
      <p:ext uri="{BB962C8B-B14F-4D97-AF65-F5344CB8AC3E}">
        <p14:creationId xmlns:p14="http://schemas.microsoft.com/office/powerpoint/2010/main" val="1958404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509906" y="2448675"/>
            <a:ext cx="1410334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1" kern="0" spc="12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PyPDF2</a:t>
            </a:r>
            <a:endParaRPr lang="en-US" sz="975" dirty="0"/>
          </a:p>
        </p:txBody>
      </p:sp>
      <p:sp>
        <p:nvSpPr>
          <p:cNvPr id="5" name="Text 2"/>
          <p:cNvSpPr/>
          <p:nvPr/>
        </p:nvSpPr>
        <p:spPr>
          <a:xfrm>
            <a:off x="509906" y="2689477"/>
            <a:ext cx="1410334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0" kern="0" spc="12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Load the PDF file and extract the text</a:t>
            </a:r>
            <a:endParaRPr lang="en-US" sz="975" dirty="0"/>
          </a:p>
        </p:txBody>
      </p:sp>
      <p:sp>
        <p:nvSpPr>
          <p:cNvPr id="6" name="Text 3"/>
          <p:cNvSpPr/>
          <p:nvPr/>
        </p:nvSpPr>
        <p:spPr>
          <a:xfrm>
            <a:off x="1870730" y="2448731"/>
            <a:ext cx="1407600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1" kern="0" spc="12" dirty="0" err="1">
                <a:solidFill>
                  <a:srgbClr val="DDFCAD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spaCy</a:t>
            </a:r>
            <a:endParaRPr lang="en-US" sz="975" dirty="0">
              <a:solidFill>
                <a:srgbClr val="DDFCAD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1870730" y="2689409"/>
            <a:ext cx="1407600" cy="792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kern="0" spc="12" dirty="0">
                <a:solidFill>
                  <a:srgbClr val="DDFCAD"/>
                </a:solidFill>
                <a:latin typeface="Fira Sans" pitchFamily="34" charset="0"/>
              </a:rPr>
              <a:t>Chunk the text in sentences</a:t>
            </a:r>
            <a:endParaRPr lang="en-US" sz="975" dirty="0">
              <a:solidFill>
                <a:srgbClr val="DDFCAD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3228820" y="2448602"/>
            <a:ext cx="1332000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1" kern="0" spc="12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Embeddings</a:t>
            </a:r>
            <a:endParaRPr lang="en-US" sz="975" dirty="0"/>
          </a:p>
        </p:txBody>
      </p:sp>
      <p:sp>
        <p:nvSpPr>
          <p:cNvPr id="9" name="Text 6"/>
          <p:cNvSpPr/>
          <p:nvPr/>
        </p:nvSpPr>
        <p:spPr>
          <a:xfrm>
            <a:off x="3228820" y="2689258"/>
            <a:ext cx="1332000" cy="872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kern="0" spc="12" dirty="0">
                <a:solidFill>
                  <a:srgbClr val="9297A8"/>
                </a:solidFill>
                <a:latin typeface="Fira Sans" pitchFamily="34" charset="0"/>
              </a:rPr>
              <a:t>Choosing the model and tokenizing the text</a:t>
            </a:r>
            <a:endParaRPr lang="en-US" sz="975" dirty="0"/>
          </a:p>
        </p:txBody>
      </p:sp>
      <p:sp>
        <p:nvSpPr>
          <p:cNvPr id="10" name="Text 7"/>
          <p:cNvSpPr/>
          <p:nvPr/>
        </p:nvSpPr>
        <p:spPr>
          <a:xfrm>
            <a:off x="4511310" y="2448919"/>
            <a:ext cx="1368000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1" kern="0" spc="12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FAISS</a:t>
            </a:r>
            <a:endParaRPr lang="en-US" sz="975" dirty="0"/>
          </a:p>
        </p:txBody>
      </p:sp>
      <p:sp>
        <p:nvSpPr>
          <p:cNvPr id="11" name="Text 8"/>
          <p:cNvSpPr/>
          <p:nvPr/>
        </p:nvSpPr>
        <p:spPr>
          <a:xfrm>
            <a:off x="4511310" y="2689291"/>
            <a:ext cx="1368000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0" kern="0" spc="12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Indexing and searching</a:t>
            </a:r>
            <a:endParaRPr lang="en-US" sz="975" dirty="0"/>
          </a:p>
        </p:txBody>
      </p:sp>
      <p:sp>
        <p:nvSpPr>
          <p:cNvPr id="13" name="Text 10"/>
          <p:cNvSpPr/>
          <p:nvPr/>
        </p:nvSpPr>
        <p:spPr>
          <a:xfrm>
            <a:off x="476399" y="476250"/>
            <a:ext cx="8229600" cy="21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</a:pPr>
            <a:r>
              <a:rPr lang="en-US" sz="1100" b="0" kern="0" spc="240" dirty="0">
                <a:solidFill>
                  <a:srgbClr val="9B81BC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THE PROCESS</a:t>
            </a:r>
            <a:endParaRPr lang="en-US" sz="1050" dirty="0"/>
          </a:p>
        </p:txBody>
      </p:sp>
      <p:grpSp>
        <p:nvGrpSpPr>
          <p:cNvPr id="69" name="Grupo 68">
            <a:extLst>
              <a:ext uri="{FF2B5EF4-FFF2-40B4-BE49-F238E27FC236}">
                <a16:creationId xmlns:a16="http://schemas.microsoft.com/office/drawing/2014/main" id="{CE41B8D3-A473-2571-3896-F2BEFF5BA7F9}"/>
              </a:ext>
            </a:extLst>
          </p:cNvPr>
          <p:cNvGrpSpPr/>
          <p:nvPr/>
        </p:nvGrpSpPr>
        <p:grpSpPr>
          <a:xfrm>
            <a:off x="1215681" y="2200538"/>
            <a:ext cx="6712638" cy="100306"/>
            <a:chOff x="1215681" y="2200538"/>
            <a:chExt cx="6712638" cy="100306"/>
          </a:xfrm>
        </p:grpSpPr>
        <p:sp>
          <p:nvSpPr>
            <p:cNvPr id="3" name="Shape 0"/>
            <p:cNvSpPr/>
            <p:nvPr/>
          </p:nvSpPr>
          <p:spPr>
            <a:xfrm>
              <a:off x="1235190" y="2249975"/>
              <a:ext cx="6667500" cy="0"/>
            </a:xfrm>
            <a:prstGeom prst="line">
              <a:avLst/>
            </a:prstGeom>
            <a:solidFill>
              <a:srgbClr val="9B81BC"/>
            </a:solidFill>
            <a:ln w="10583">
              <a:solidFill>
                <a:srgbClr val="9297A8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Shape 9"/>
            <p:cNvSpPr/>
            <p:nvPr/>
          </p:nvSpPr>
          <p:spPr>
            <a:xfrm>
              <a:off x="1215681" y="2200834"/>
              <a:ext cx="93914" cy="93914"/>
            </a:xfrm>
            <a:prstGeom prst="ellipse">
              <a:avLst/>
            </a:prstGeom>
            <a:solidFill>
              <a:srgbClr val="9B81BC"/>
            </a:solidFill>
            <a:ln w="37042">
              <a:solidFill>
                <a:srgbClr val="1E222B"/>
              </a:solidFill>
              <a:prstDash val="solid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Shape 11"/>
            <p:cNvSpPr/>
            <p:nvPr/>
          </p:nvSpPr>
          <p:spPr>
            <a:xfrm>
              <a:off x="3863171" y="2200834"/>
              <a:ext cx="93914" cy="93914"/>
            </a:xfrm>
            <a:prstGeom prst="ellipse">
              <a:avLst/>
            </a:prstGeom>
            <a:solidFill>
              <a:srgbClr val="9B81BC"/>
            </a:solidFill>
            <a:ln w="37042">
              <a:solidFill>
                <a:srgbClr val="1E222B"/>
              </a:solidFill>
              <a:prstDash val="solid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Shape 12"/>
            <p:cNvSpPr/>
            <p:nvPr/>
          </p:nvSpPr>
          <p:spPr>
            <a:xfrm>
              <a:off x="5186916" y="2200834"/>
              <a:ext cx="93914" cy="93914"/>
            </a:xfrm>
            <a:prstGeom prst="ellipse">
              <a:avLst/>
            </a:prstGeom>
            <a:solidFill>
              <a:srgbClr val="9B81BC"/>
            </a:solidFill>
            <a:ln w="37042">
              <a:solidFill>
                <a:srgbClr val="1E222B"/>
              </a:solidFill>
              <a:prstDash val="solid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Shape 13"/>
            <p:cNvSpPr/>
            <p:nvPr/>
          </p:nvSpPr>
          <p:spPr>
            <a:xfrm>
              <a:off x="7834405" y="2200538"/>
              <a:ext cx="93914" cy="93914"/>
            </a:xfrm>
            <a:prstGeom prst="ellipse">
              <a:avLst/>
            </a:prstGeom>
            <a:solidFill>
              <a:srgbClr val="9B81BC"/>
            </a:solidFill>
            <a:ln w="37042">
              <a:solidFill>
                <a:srgbClr val="1E222B"/>
              </a:solidFill>
              <a:prstDash val="solid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62" name="Shape 11">
              <a:extLst>
                <a:ext uri="{FF2B5EF4-FFF2-40B4-BE49-F238E27FC236}">
                  <a16:creationId xmlns:a16="http://schemas.microsoft.com/office/drawing/2014/main" id="{6C2EAE4E-699F-FB42-3668-482CA34510A8}"/>
                </a:ext>
              </a:extLst>
            </p:cNvPr>
            <p:cNvSpPr/>
            <p:nvPr/>
          </p:nvSpPr>
          <p:spPr>
            <a:xfrm>
              <a:off x="2539426" y="2206930"/>
              <a:ext cx="93914" cy="93914"/>
            </a:xfrm>
            <a:prstGeom prst="ellipse">
              <a:avLst/>
            </a:prstGeom>
            <a:solidFill>
              <a:srgbClr val="9B81BC"/>
            </a:solidFill>
            <a:ln w="37042">
              <a:solidFill>
                <a:srgbClr val="1E222B"/>
              </a:solidFill>
              <a:prstDash val="solid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63" name="Shape 11">
              <a:extLst>
                <a:ext uri="{FF2B5EF4-FFF2-40B4-BE49-F238E27FC236}">
                  <a16:creationId xmlns:a16="http://schemas.microsoft.com/office/drawing/2014/main" id="{6D79BF0C-BC8E-F80B-29F8-A55E993586EC}"/>
                </a:ext>
              </a:extLst>
            </p:cNvPr>
            <p:cNvSpPr/>
            <p:nvPr/>
          </p:nvSpPr>
          <p:spPr>
            <a:xfrm>
              <a:off x="6510661" y="2202866"/>
              <a:ext cx="93914" cy="93914"/>
            </a:xfrm>
            <a:prstGeom prst="ellipse">
              <a:avLst/>
            </a:prstGeom>
            <a:solidFill>
              <a:srgbClr val="9B81BC"/>
            </a:solidFill>
            <a:ln w="37042">
              <a:solidFill>
                <a:srgbClr val="1E222B"/>
              </a:solidFill>
              <a:prstDash val="solid"/>
            </a:ln>
          </p:spPr>
          <p:txBody>
            <a:bodyPr/>
            <a:lstStyle/>
            <a:p>
              <a:endParaRPr lang="es-ES" dirty="0"/>
            </a:p>
          </p:txBody>
        </p:sp>
      </p:grpSp>
      <p:sp>
        <p:nvSpPr>
          <p:cNvPr id="65" name="Text 7">
            <a:extLst>
              <a:ext uri="{FF2B5EF4-FFF2-40B4-BE49-F238E27FC236}">
                <a16:creationId xmlns:a16="http://schemas.microsoft.com/office/drawing/2014/main" id="{6AEC68C7-49CE-C524-F3FA-83D7D42FF896}"/>
              </a:ext>
            </a:extLst>
          </p:cNvPr>
          <p:cNvSpPr/>
          <p:nvPr/>
        </p:nvSpPr>
        <p:spPr>
          <a:xfrm>
            <a:off x="5829800" y="2448919"/>
            <a:ext cx="1411200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1" kern="0" spc="12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Results</a:t>
            </a:r>
            <a:endParaRPr lang="en-US" sz="975" dirty="0"/>
          </a:p>
        </p:txBody>
      </p:sp>
      <p:sp>
        <p:nvSpPr>
          <p:cNvPr id="66" name="Text 8">
            <a:extLst>
              <a:ext uri="{FF2B5EF4-FFF2-40B4-BE49-F238E27FC236}">
                <a16:creationId xmlns:a16="http://schemas.microsoft.com/office/drawing/2014/main" id="{F8F7655B-E8C8-E27E-6376-DA28E3F9F1F7}"/>
              </a:ext>
            </a:extLst>
          </p:cNvPr>
          <p:cNvSpPr/>
          <p:nvPr/>
        </p:nvSpPr>
        <p:spPr>
          <a:xfrm>
            <a:off x="5829800" y="2689291"/>
            <a:ext cx="1411200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kern="0" spc="12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Retrieving the t</a:t>
            </a:r>
            <a:r>
              <a:rPr lang="en-US" sz="1000" b="0" kern="0" spc="12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op K results</a:t>
            </a:r>
            <a:endParaRPr lang="en-US" sz="975" dirty="0"/>
          </a:p>
        </p:txBody>
      </p:sp>
      <p:sp>
        <p:nvSpPr>
          <p:cNvPr id="67" name="Text 7">
            <a:extLst>
              <a:ext uri="{FF2B5EF4-FFF2-40B4-BE49-F238E27FC236}">
                <a16:creationId xmlns:a16="http://schemas.microsoft.com/office/drawing/2014/main" id="{C3E28969-14D1-EBCC-A8F1-C861B3A0489B}"/>
              </a:ext>
            </a:extLst>
          </p:cNvPr>
          <p:cNvSpPr/>
          <p:nvPr/>
        </p:nvSpPr>
        <p:spPr>
          <a:xfrm>
            <a:off x="7191490" y="2448919"/>
            <a:ext cx="1411200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1" kern="0" spc="12" dirty="0" err="1">
                <a:solidFill>
                  <a:srgbClr val="FFFFFF"/>
                </a:solidFill>
                <a:latin typeface="Fira Sans" pitchFamily="34" charset="0"/>
              </a:rPr>
              <a:t>Streamlit</a:t>
            </a:r>
            <a:endParaRPr lang="en-US" sz="975" dirty="0"/>
          </a:p>
        </p:txBody>
      </p:sp>
      <p:sp>
        <p:nvSpPr>
          <p:cNvPr id="68" name="Text 8">
            <a:extLst>
              <a:ext uri="{FF2B5EF4-FFF2-40B4-BE49-F238E27FC236}">
                <a16:creationId xmlns:a16="http://schemas.microsoft.com/office/drawing/2014/main" id="{D3E1D704-69D7-49E2-4742-486093463375}"/>
              </a:ext>
            </a:extLst>
          </p:cNvPr>
          <p:cNvSpPr/>
          <p:nvPr/>
        </p:nvSpPr>
        <p:spPr>
          <a:xfrm>
            <a:off x="7191490" y="2689291"/>
            <a:ext cx="1411200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0" kern="0" spc="12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Creating a user interface</a:t>
            </a:r>
            <a:endParaRPr lang="en-US" sz="975" dirty="0"/>
          </a:p>
        </p:txBody>
      </p:sp>
    </p:spTree>
    <p:extLst>
      <p:ext uri="{BB962C8B-B14F-4D97-AF65-F5344CB8AC3E}">
        <p14:creationId xmlns:p14="http://schemas.microsoft.com/office/powerpoint/2010/main" val="208332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E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910" y="478108"/>
            <a:ext cx="8229600" cy="3667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 b="1" dirty="0" err="1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spaCy</a:t>
            </a:r>
            <a:endParaRPr lang="en-US" sz="2400" dirty="0"/>
          </a:p>
        </p:txBody>
      </p:sp>
      <p:sp>
        <p:nvSpPr>
          <p:cNvPr id="4" name="Shape 1"/>
          <p:cNvSpPr/>
          <p:nvPr/>
        </p:nvSpPr>
        <p:spPr>
          <a:xfrm>
            <a:off x="476901" y="1033867"/>
            <a:ext cx="8095734" cy="1047750"/>
          </a:xfrm>
          <a:prstGeom prst="roundRect">
            <a:avLst>
              <a:gd name="adj" fmla="val 3200"/>
            </a:avLst>
          </a:prstGeom>
          <a:solidFill>
            <a:srgbClr val="9B81BC">
              <a:alpha val="10000"/>
            </a:srgbClr>
          </a:solidFill>
          <a:ln w="10583">
            <a:solidFill>
              <a:srgbClr val="FFFFFF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5" name="Text 2"/>
          <p:cNvSpPr/>
          <p:nvPr/>
        </p:nvSpPr>
        <p:spPr>
          <a:xfrm>
            <a:off x="809625" y="1307290"/>
            <a:ext cx="8229600" cy="662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nlp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1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spacy</a:t>
            </a:r>
            <a:r>
              <a:rPr lang="es-ES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s-ES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load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s-ES" sz="11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en_core_web_md</a:t>
            </a:r>
            <a:r>
              <a:rPr lang="es-E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doc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nlp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content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sentence_df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1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pd</a:t>
            </a:r>
            <a:r>
              <a:rPr lang="es-ES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s-ES" sz="11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DataFrame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([</a:t>
            </a:r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sent</a:t>
            </a:r>
            <a:r>
              <a:rPr lang="es-ES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text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100" b="0" dirty="0" err="1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sent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1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doc</a:t>
            </a:r>
            <a:r>
              <a:rPr lang="es-ES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sents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], </a:t>
            </a:r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columns</a:t>
            </a:r>
            <a:r>
              <a:rPr lang="es-ES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s-E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s-ES" sz="11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sentence</a:t>
            </a:r>
            <a:r>
              <a:rPr lang="es-E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])</a:t>
            </a:r>
          </a:p>
          <a:p>
            <a:endParaRPr lang="es-ES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476250" y="2269069"/>
            <a:ext cx="8229600" cy="13009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60"/>
              </a:lnSpc>
            </a:pPr>
            <a:r>
              <a:rPr lang="en-US" sz="1200" b="0" kern="0" spc="12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</a:t>
            </a:r>
            <a:r>
              <a:rPr lang="en-US" sz="1200" b="0" kern="0" spc="12" dirty="0" err="1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spaCy</a:t>
            </a:r>
            <a:r>
              <a:rPr lang="en-US" sz="1200" b="0" kern="0" spc="12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model </a:t>
            </a:r>
            <a:r>
              <a:rPr lang="en-US" sz="1200" kern="0" spc="12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used is </a:t>
            </a:r>
            <a:r>
              <a:rPr lang="en-US" sz="1200" kern="0" spc="12" dirty="0" err="1">
                <a:solidFill>
                  <a:schemeClr val="bg1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en_core_web_md</a:t>
            </a:r>
            <a:r>
              <a:rPr lang="en-US" sz="1200" kern="0" spc="12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:</a:t>
            </a:r>
          </a:p>
          <a:p>
            <a:pPr marL="171450" indent="-171450" algn="l">
              <a:lnSpc>
                <a:spcPts val="2160"/>
              </a:lnSpc>
              <a:buFont typeface="Arial" panose="020B0604020202020204" pitchFamily="34" charset="0"/>
              <a:buChar char="•"/>
            </a:pPr>
            <a:r>
              <a:rPr lang="en-US" sz="1200" kern="0" spc="12" dirty="0">
                <a:solidFill>
                  <a:srgbClr val="9297A8"/>
                </a:solidFill>
                <a:latin typeface="Fira Sans" pitchFamily="34" charset="0"/>
              </a:rPr>
              <a:t>Pre-trained English model</a:t>
            </a:r>
          </a:p>
          <a:p>
            <a:pPr marL="171450" indent="-171450" algn="l">
              <a:lnSpc>
                <a:spcPts val="2160"/>
              </a:lnSpc>
              <a:buFont typeface="Arial" panose="020B0604020202020204" pitchFamily="34" charset="0"/>
              <a:buChar char="•"/>
            </a:pPr>
            <a:r>
              <a:rPr lang="en-US" sz="1200" kern="0" spc="12" dirty="0">
                <a:solidFill>
                  <a:srgbClr val="9297A8"/>
                </a:solidFill>
                <a:latin typeface="Fira Sans" pitchFamily="34" charset="0"/>
              </a:rPr>
              <a:t>Trained on web</a:t>
            </a:r>
          </a:p>
          <a:p>
            <a:pPr marL="171450" indent="-171450" algn="l">
              <a:lnSpc>
                <a:spcPts val="2160"/>
              </a:lnSpc>
              <a:buFont typeface="Arial" panose="020B0604020202020204" pitchFamily="34" charset="0"/>
              <a:buChar char="•"/>
            </a:pPr>
            <a:r>
              <a:rPr lang="en-US" sz="1200" kern="0" spc="12" dirty="0">
                <a:solidFill>
                  <a:srgbClr val="9297A8"/>
                </a:solidFill>
                <a:latin typeface="Fira Sans" pitchFamily="34" charset="0"/>
              </a:rPr>
              <a:t>Medium-sized word vectors</a:t>
            </a:r>
          </a:p>
        </p:txBody>
      </p:sp>
      <p:sp>
        <p:nvSpPr>
          <p:cNvPr id="7" name="Text 4"/>
          <p:cNvSpPr/>
          <p:nvPr/>
        </p:nvSpPr>
        <p:spPr>
          <a:xfrm>
            <a:off x="476250" y="3570056"/>
            <a:ext cx="8229600" cy="742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60"/>
              </a:lnSpc>
              <a:buSzPct val="100000"/>
            </a:pPr>
            <a:r>
              <a:rPr lang="en-US" sz="1200" b="0" kern="0" spc="12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Text </a:t>
            </a:r>
            <a:r>
              <a:rPr lang="en-US" sz="1200" kern="0" spc="12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is divided into sentences and stored in a </a:t>
            </a:r>
            <a:r>
              <a:rPr lang="en-US" sz="1200" kern="0" spc="12" dirty="0" err="1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DataFrame</a:t>
            </a:r>
            <a:r>
              <a:rPr lang="en-US" sz="1200" kern="0" spc="12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</a:t>
            </a:r>
            <a:endParaRPr lang="en-US" sz="1200" dirty="0"/>
          </a:p>
        </p:txBody>
      </p:sp>
      <p:sp>
        <p:nvSpPr>
          <p:cNvPr id="10" name="Shape 7"/>
          <p:cNvSpPr/>
          <p:nvPr/>
        </p:nvSpPr>
        <p:spPr>
          <a:xfrm rot="5400000">
            <a:off x="339872" y="1556706"/>
            <a:ext cx="662135" cy="0"/>
          </a:xfrm>
          <a:prstGeom prst="line">
            <a:avLst/>
          </a:prstGeom>
          <a:solidFill>
            <a:srgbClr val="9B81BC"/>
          </a:solidFill>
          <a:ln w="10583">
            <a:solidFill>
              <a:srgbClr val="9297A8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509906" y="2448675"/>
            <a:ext cx="1410334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1" kern="0" spc="12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PyPDF2</a:t>
            </a:r>
            <a:endParaRPr lang="en-US" sz="975" dirty="0"/>
          </a:p>
        </p:txBody>
      </p:sp>
      <p:sp>
        <p:nvSpPr>
          <p:cNvPr id="5" name="Text 2"/>
          <p:cNvSpPr/>
          <p:nvPr/>
        </p:nvSpPr>
        <p:spPr>
          <a:xfrm>
            <a:off x="509906" y="2689477"/>
            <a:ext cx="1410334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0" kern="0" spc="12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Load the PDF file and extract the text</a:t>
            </a:r>
            <a:endParaRPr lang="en-US" sz="975" dirty="0"/>
          </a:p>
        </p:txBody>
      </p:sp>
      <p:sp>
        <p:nvSpPr>
          <p:cNvPr id="6" name="Text 3"/>
          <p:cNvSpPr/>
          <p:nvPr/>
        </p:nvSpPr>
        <p:spPr>
          <a:xfrm>
            <a:off x="1870730" y="2448731"/>
            <a:ext cx="1407600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1" kern="0" spc="12" dirty="0" err="1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spaCy</a:t>
            </a:r>
            <a:endParaRPr lang="en-US" sz="975" dirty="0"/>
          </a:p>
        </p:txBody>
      </p:sp>
      <p:sp>
        <p:nvSpPr>
          <p:cNvPr id="7" name="Text 4"/>
          <p:cNvSpPr/>
          <p:nvPr/>
        </p:nvSpPr>
        <p:spPr>
          <a:xfrm>
            <a:off x="1870730" y="2689409"/>
            <a:ext cx="1407600" cy="792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kern="0" spc="12" dirty="0">
                <a:solidFill>
                  <a:srgbClr val="9297A8"/>
                </a:solidFill>
                <a:latin typeface="Fira Sans" pitchFamily="34" charset="0"/>
              </a:rPr>
              <a:t>Chunk the text in sentences</a:t>
            </a:r>
            <a:endParaRPr lang="en-US" sz="975" dirty="0"/>
          </a:p>
        </p:txBody>
      </p:sp>
      <p:sp>
        <p:nvSpPr>
          <p:cNvPr id="8" name="Text 5"/>
          <p:cNvSpPr/>
          <p:nvPr/>
        </p:nvSpPr>
        <p:spPr>
          <a:xfrm>
            <a:off x="3228820" y="2448602"/>
            <a:ext cx="1332000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1" kern="0" spc="12" dirty="0">
                <a:solidFill>
                  <a:srgbClr val="DDFCAD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Embeddings</a:t>
            </a:r>
            <a:endParaRPr lang="en-US" sz="975" dirty="0">
              <a:solidFill>
                <a:srgbClr val="DDFCAD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3228820" y="2689258"/>
            <a:ext cx="1332000" cy="872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kern="0" spc="12" dirty="0">
                <a:solidFill>
                  <a:srgbClr val="DDFCAD"/>
                </a:solidFill>
                <a:latin typeface="Fira Sans" pitchFamily="34" charset="0"/>
              </a:rPr>
              <a:t>Choosing the model and tokenizing the text</a:t>
            </a:r>
            <a:endParaRPr lang="en-US" sz="975" dirty="0">
              <a:solidFill>
                <a:srgbClr val="DDFCAD"/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4511310" y="2448919"/>
            <a:ext cx="1368000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1" kern="0" spc="12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FAISS</a:t>
            </a:r>
            <a:endParaRPr lang="en-US" sz="975" dirty="0"/>
          </a:p>
        </p:txBody>
      </p:sp>
      <p:sp>
        <p:nvSpPr>
          <p:cNvPr id="11" name="Text 8"/>
          <p:cNvSpPr/>
          <p:nvPr/>
        </p:nvSpPr>
        <p:spPr>
          <a:xfrm>
            <a:off x="4511310" y="2689291"/>
            <a:ext cx="1368000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0" kern="0" spc="12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Indexing and searching</a:t>
            </a:r>
            <a:endParaRPr lang="en-US" sz="975" dirty="0"/>
          </a:p>
        </p:txBody>
      </p:sp>
      <p:sp>
        <p:nvSpPr>
          <p:cNvPr id="13" name="Text 10"/>
          <p:cNvSpPr/>
          <p:nvPr/>
        </p:nvSpPr>
        <p:spPr>
          <a:xfrm>
            <a:off x="476399" y="476250"/>
            <a:ext cx="8229600" cy="21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</a:pPr>
            <a:r>
              <a:rPr lang="en-US" sz="1100" b="0" kern="0" spc="240" dirty="0">
                <a:solidFill>
                  <a:srgbClr val="9B81BC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THE PROCESS</a:t>
            </a:r>
            <a:endParaRPr lang="en-US" sz="1050" dirty="0"/>
          </a:p>
        </p:txBody>
      </p:sp>
      <p:grpSp>
        <p:nvGrpSpPr>
          <p:cNvPr id="69" name="Grupo 68">
            <a:extLst>
              <a:ext uri="{FF2B5EF4-FFF2-40B4-BE49-F238E27FC236}">
                <a16:creationId xmlns:a16="http://schemas.microsoft.com/office/drawing/2014/main" id="{CE41B8D3-A473-2571-3896-F2BEFF5BA7F9}"/>
              </a:ext>
            </a:extLst>
          </p:cNvPr>
          <p:cNvGrpSpPr/>
          <p:nvPr/>
        </p:nvGrpSpPr>
        <p:grpSpPr>
          <a:xfrm>
            <a:off x="1215681" y="2200538"/>
            <a:ext cx="6712638" cy="100306"/>
            <a:chOff x="1215681" y="2200538"/>
            <a:chExt cx="6712638" cy="100306"/>
          </a:xfrm>
        </p:grpSpPr>
        <p:sp>
          <p:nvSpPr>
            <p:cNvPr id="3" name="Shape 0"/>
            <p:cNvSpPr/>
            <p:nvPr/>
          </p:nvSpPr>
          <p:spPr>
            <a:xfrm>
              <a:off x="1235190" y="2249975"/>
              <a:ext cx="6667500" cy="0"/>
            </a:xfrm>
            <a:prstGeom prst="line">
              <a:avLst/>
            </a:prstGeom>
            <a:solidFill>
              <a:srgbClr val="9B81BC"/>
            </a:solidFill>
            <a:ln w="10583">
              <a:solidFill>
                <a:srgbClr val="9297A8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Shape 9"/>
            <p:cNvSpPr/>
            <p:nvPr/>
          </p:nvSpPr>
          <p:spPr>
            <a:xfrm>
              <a:off x="1215681" y="2200834"/>
              <a:ext cx="93914" cy="93914"/>
            </a:xfrm>
            <a:prstGeom prst="ellipse">
              <a:avLst/>
            </a:prstGeom>
            <a:solidFill>
              <a:srgbClr val="9B81BC"/>
            </a:solidFill>
            <a:ln w="37042">
              <a:solidFill>
                <a:srgbClr val="1E222B"/>
              </a:solidFill>
              <a:prstDash val="solid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Shape 11"/>
            <p:cNvSpPr/>
            <p:nvPr/>
          </p:nvSpPr>
          <p:spPr>
            <a:xfrm>
              <a:off x="3863171" y="2200834"/>
              <a:ext cx="93914" cy="93914"/>
            </a:xfrm>
            <a:prstGeom prst="ellipse">
              <a:avLst/>
            </a:prstGeom>
            <a:solidFill>
              <a:srgbClr val="9B81BC"/>
            </a:solidFill>
            <a:ln w="37042">
              <a:solidFill>
                <a:srgbClr val="1E222B"/>
              </a:solidFill>
              <a:prstDash val="solid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Shape 12"/>
            <p:cNvSpPr/>
            <p:nvPr/>
          </p:nvSpPr>
          <p:spPr>
            <a:xfrm>
              <a:off x="5186916" y="2200834"/>
              <a:ext cx="93914" cy="93914"/>
            </a:xfrm>
            <a:prstGeom prst="ellipse">
              <a:avLst/>
            </a:prstGeom>
            <a:solidFill>
              <a:srgbClr val="9B81BC"/>
            </a:solidFill>
            <a:ln w="37042">
              <a:solidFill>
                <a:srgbClr val="1E222B"/>
              </a:solidFill>
              <a:prstDash val="solid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Shape 13"/>
            <p:cNvSpPr/>
            <p:nvPr/>
          </p:nvSpPr>
          <p:spPr>
            <a:xfrm>
              <a:off x="7834405" y="2200538"/>
              <a:ext cx="93914" cy="93914"/>
            </a:xfrm>
            <a:prstGeom prst="ellipse">
              <a:avLst/>
            </a:prstGeom>
            <a:solidFill>
              <a:srgbClr val="9B81BC"/>
            </a:solidFill>
            <a:ln w="37042">
              <a:solidFill>
                <a:srgbClr val="1E222B"/>
              </a:solidFill>
              <a:prstDash val="solid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62" name="Shape 11">
              <a:extLst>
                <a:ext uri="{FF2B5EF4-FFF2-40B4-BE49-F238E27FC236}">
                  <a16:creationId xmlns:a16="http://schemas.microsoft.com/office/drawing/2014/main" id="{6C2EAE4E-699F-FB42-3668-482CA34510A8}"/>
                </a:ext>
              </a:extLst>
            </p:cNvPr>
            <p:cNvSpPr/>
            <p:nvPr/>
          </p:nvSpPr>
          <p:spPr>
            <a:xfrm>
              <a:off x="2539426" y="2206930"/>
              <a:ext cx="93914" cy="93914"/>
            </a:xfrm>
            <a:prstGeom prst="ellipse">
              <a:avLst/>
            </a:prstGeom>
            <a:solidFill>
              <a:srgbClr val="9B81BC"/>
            </a:solidFill>
            <a:ln w="37042">
              <a:solidFill>
                <a:srgbClr val="1E222B"/>
              </a:solidFill>
              <a:prstDash val="solid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63" name="Shape 11">
              <a:extLst>
                <a:ext uri="{FF2B5EF4-FFF2-40B4-BE49-F238E27FC236}">
                  <a16:creationId xmlns:a16="http://schemas.microsoft.com/office/drawing/2014/main" id="{6D79BF0C-BC8E-F80B-29F8-A55E993586EC}"/>
                </a:ext>
              </a:extLst>
            </p:cNvPr>
            <p:cNvSpPr/>
            <p:nvPr/>
          </p:nvSpPr>
          <p:spPr>
            <a:xfrm>
              <a:off x="6510661" y="2202866"/>
              <a:ext cx="93914" cy="93914"/>
            </a:xfrm>
            <a:prstGeom prst="ellipse">
              <a:avLst/>
            </a:prstGeom>
            <a:solidFill>
              <a:srgbClr val="9B81BC"/>
            </a:solidFill>
            <a:ln w="37042">
              <a:solidFill>
                <a:srgbClr val="1E222B"/>
              </a:solidFill>
              <a:prstDash val="solid"/>
            </a:ln>
          </p:spPr>
          <p:txBody>
            <a:bodyPr/>
            <a:lstStyle/>
            <a:p>
              <a:endParaRPr lang="es-ES" dirty="0"/>
            </a:p>
          </p:txBody>
        </p:sp>
      </p:grpSp>
      <p:sp>
        <p:nvSpPr>
          <p:cNvPr id="65" name="Text 7">
            <a:extLst>
              <a:ext uri="{FF2B5EF4-FFF2-40B4-BE49-F238E27FC236}">
                <a16:creationId xmlns:a16="http://schemas.microsoft.com/office/drawing/2014/main" id="{6AEC68C7-49CE-C524-F3FA-83D7D42FF896}"/>
              </a:ext>
            </a:extLst>
          </p:cNvPr>
          <p:cNvSpPr/>
          <p:nvPr/>
        </p:nvSpPr>
        <p:spPr>
          <a:xfrm>
            <a:off x="5829800" y="2448919"/>
            <a:ext cx="1411200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1" kern="0" spc="12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Results</a:t>
            </a:r>
            <a:endParaRPr lang="en-US" sz="975" dirty="0"/>
          </a:p>
        </p:txBody>
      </p:sp>
      <p:sp>
        <p:nvSpPr>
          <p:cNvPr id="66" name="Text 8">
            <a:extLst>
              <a:ext uri="{FF2B5EF4-FFF2-40B4-BE49-F238E27FC236}">
                <a16:creationId xmlns:a16="http://schemas.microsoft.com/office/drawing/2014/main" id="{F8F7655B-E8C8-E27E-6376-DA28E3F9F1F7}"/>
              </a:ext>
            </a:extLst>
          </p:cNvPr>
          <p:cNvSpPr/>
          <p:nvPr/>
        </p:nvSpPr>
        <p:spPr>
          <a:xfrm>
            <a:off x="5829800" y="2689291"/>
            <a:ext cx="1411200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kern="0" spc="12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Retrieving the t</a:t>
            </a:r>
            <a:r>
              <a:rPr lang="en-US" sz="1000" b="0" kern="0" spc="12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op K results</a:t>
            </a:r>
            <a:endParaRPr lang="en-US" sz="975" dirty="0"/>
          </a:p>
        </p:txBody>
      </p:sp>
      <p:sp>
        <p:nvSpPr>
          <p:cNvPr id="67" name="Text 7">
            <a:extLst>
              <a:ext uri="{FF2B5EF4-FFF2-40B4-BE49-F238E27FC236}">
                <a16:creationId xmlns:a16="http://schemas.microsoft.com/office/drawing/2014/main" id="{C3E28969-14D1-EBCC-A8F1-C861B3A0489B}"/>
              </a:ext>
            </a:extLst>
          </p:cNvPr>
          <p:cNvSpPr/>
          <p:nvPr/>
        </p:nvSpPr>
        <p:spPr>
          <a:xfrm>
            <a:off x="7191490" y="2448919"/>
            <a:ext cx="1411200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1" kern="0" spc="12" dirty="0" err="1">
                <a:solidFill>
                  <a:srgbClr val="FFFFFF"/>
                </a:solidFill>
                <a:latin typeface="Fira Sans" pitchFamily="34" charset="0"/>
              </a:rPr>
              <a:t>Streamlit</a:t>
            </a:r>
            <a:endParaRPr lang="en-US" sz="975" dirty="0"/>
          </a:p>
        </p:txBody>
      </p:sp>
      <p:sp>
        <p:nvSpPr>
          <p:cNvPr id="68" name="Text 8">
            <a:extLst>
              <a:ext uri="{FF2B5EF4-FFF2-40B4-BE49-F238E27FC236}">
                <a16:creationId xmlns:a16="http://schemas.microsoft.com/office/drawing/2014/main" id="{D3E1D704-69D7-49E2-4742-486093463375}"/>
              </a:ext>
            </a:extLst>
          </p:cNvPr>
          <p:cNvSpPr/>
          <p:nvPr/>
        </p:nvSpPr>
        <p:spPr>
          <a:xfrm>
            <a:off x="7191490" y="2689291"/>
            <a:ext cx="1411200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0" kern="0" spc="12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Creating a user interface</a:t>
            </a:r>
            <a:endParaRPr lang="en-US" sz="975" dirty="0"/>
          </a:p>
        </p:txBody>
      </p:sp>
    </p:spTree>
    <p:extLst>
      <p:ext uri="{BB962C8B-B14F-4D97-AF65-F5344CB8AC3E}">
        <p14:creationId xmlns:p14="http://schemas.microsoft.com/office/powerpoint/2010/main" val="2216172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910" y="478108"/>
            <a:ext cx="8229600" cy="3667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Embeddings</a:t>
            </a:r>
            <a:endParaRPr lang="en-US" sz="2400" dirty="0"/>
          </a:p>
        </p:txBody>
      </p:sp>
      <p:sp>
        <p:nvSpPr>
          <p:cNvPr id="4" name="Shape 1"/>
          <p:cNvSpPr/>
          <p:nvPr/>
        </p:nvSpPr>
        <p:spPr>
          <a:xfrm>
            <a:off x="476901" y="1033867"/>
            <a:ext cx="8095734" cy="1047750"/>
          </a:xfrm>
          <a:prstGeom prst="roundRect">
            <a:avLst>
              <a:gd name="adj" fmla="val 3200"/>
            </a:avLst>
          </a:prstGeom>
          <a:solidFill>
            <a:srgbClr val="9B81BC">
              <a:alpha val="10000"/>
            </a:srgbClr>
          </a:solidFill>
          <a:ln w="10583">
            <a:solidFill>
              <a:srgbClr val="FFFFFF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5" name="Text 2"/>
          <p:cNvSpPr/>
          <p:nvPr/>
        </p:nvSpPr>
        <p:spPr>
          <a:xfrm>
            <a:off x="809625" y="1339192"/>
            <a:ext cx="8229600" cy="5485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model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1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SentenceTransformer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'msmarco-distilbert-base-dot-prod-v3'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embeddings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model</a:t>
            </a:r>
            <a:r>
              <a:rPr lang="es-ES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s-ES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encode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([</a:t>
            </a:r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sent</a:t>
            </a:r>
            <a:r>
              <a:rPr lang="es-ES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text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100" b="0" dirty="0" err="1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sent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1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doc</a:t>
            </a:r>
            <a:r>
              <a:rPr lang="es-ES" sz="11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s-ES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sents</a:t>
            </a:r>
            <a:r>
              <a:rPr lang="es-ES" sz="11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])</a:t>
            </a:r>
          </a:p>
          <a:p>
            <a:endParaRPr lang="es-ES" sz="11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476250" y="2269068"/>
            <a:ext cx="3912870" cy="911012"/>
          </a:xfrm>
          <a:prstGeom prst="rect">
            <a:avLst/>
          </a:prstGeom>
          <a:noFill/>
          <a:ln/>
        </p:spPr>
        <p:txBody>
          <a:bodyPr wrap="square" lIns="0" tIns="0" rIns="0" bIns="0" numCol="1" rtlCol="0" anchor="t"/>
          <a:lstStyle/>
          <a:p>
            <a:pPr algn="l">
              <a:lnSpc>
                <a:spcPts val="2160"/>
              </a:lnSpc>
            </a:pPr>
            <a:r>
              <a:rPr lang="en-US" sz="1200" kern="0" spc="12" dirty="0">
                <a:solidFill>
                  <a:schemeClr val="bg1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What are </a:t>
            </a:r>
            <a:r>
              <a:rPr lang="en-US" sz="1200" b="1" kern="0" spc="12" dirty="0">
                <a:solidFill>
                  <a:srgbClr val="9B81BC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Transformer Models</a:t>
            </a:r>
            <a:r>
              <a:rPr lang="en-US" sz="1200" kern="0" spc="12" dirty="0">
                <a:solidFill>
                  <a:schemeClr val="bg1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?</a:t>
            </a:r>
          </a:p>
          <a:p>
            <a:pPr algn="l">
              <a:lnSpc>
                <a:spcPts val="2160"/>
              </a:lnSpc>
            </a:pPr>
            <a:r>
              <a:rPr lang="en-US" sz="1200" kern="0" spc="12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AI models that learn the context of sequential data and generates new data out of it. </a:t>
            </a:r>
          </a:p>
        </p:txBody>
      </p:sp>
      <p:sp>
        <p:nvSpPr>
          <p:cNvPr id="10" name="Shape 7"/>
          <p:cNvSpPr/>
          <p:nvPr/>
        </p:nvSpPr>
        <p:spPr>
          <a:xfrm rot="5400000">
            <a:off x="339872" y="1556706"/>
            <a:ext cx="662135" cy="0"/>
          </a:xfrm>
          <a:prstGeom prst="line">
            <a:avLst/>
          </a:prstGeom>
          <a:solidFill>
            <a:srgbClr val="9B81BC"/>
          </a:solidFill>
          <a:ln w="10583">
            <a:solidFill>
              <a:srgbClr val="9297A8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s-ES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5D411656-65CD-A517-11CB-674BD20B693C}"/>
              </a:ext>
            </a:extLst>
          </p:cNvPr>
          <p:cNvSpPr/>
          <p:nvPr/>
        </p:nvSpPr>
        <p:spPr>
          <a:xfrm>
            <a:off x="4754880" y="2269068"/>
            <a:ext cx="3912870" cy="911012"/>
          </a:xfrm>
          <a:prstGeom prst="rect">
            <a:avLst/>
          </a:prstGeom>
          <a:noFill/>
          <a:ln/>
        </p:spPr>
        <p:txBody>
          <a:bodyPr wrap="square" lIns="0" tIns="0" rIns="0" bIns="0" numCol="1" rtlCol="0" anchor="t"/>
          <a:lstStyle/>
          <a:p>
            <a:pPr algn="l">
              <a:lnSpc>
                <a:spcPts val="2160"/>
              </a:lnSpc>
            </a:pPr>
            <a:r>
              <a:rPr lang="en-US" sz="1200" kern="0" spc="12" dirty="0">
                <a:solidFill>
                  <a:schemeClr val="bg1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What are </a:t>
            </a:r>
            <a:r>
              <a:rPr lang="en-US" sz="1200" b="1" kern="0" spc="12" dirty="0">
                <a:solidFill>
                  <a:srgbClr val="9B81BC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Embeddings</a:t>
            </a:r>
            <a:r>
              <a:rPr lang="en-US" sz="1200" kern="0" spc="12" dirty="0">
                <a:solidFill>
                  <a:schemeClr val="bg1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?</a:t>
            </a:r>
          </a:p>
          <a:p>
            <a:pPr algn="l">
              <a:lnSpc>
                <a:spcPts val="2160"/>
              </a:lnSpc>
            </a:pPr>
            <a:r>
              <a:rPr lang="en-US" sz="1200" b="0" kern="0" spc="12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Converting a processed text into numerical vectors.</a:t>
            </a:r>
          </a:p>
        </p:txBody>
      </p:sp>
      <p:sp>
        <p:nvSpPr>
          <p:cNvPr id="7" name="Shape 1">
            <a:extLst>
              <a:ext uri="{FF2B5EF4-FFF2-40B4-BE49-F238E27FC236}">
                <a16:creationId xmlns:a16="http://schemas.microsoft.com/office/drawing/2014/main" id="{0825A065-477A-204F-E026-AE0B8B9CA8BD}"/>
              </a:ext>
            </a:extLst>
          </p:cNvPr>
          <p:cNvSpPr/>
          <p:nvPr/>
        </p:nvSpPr>
        <p:spPr>
          <a:xfrm>
            <a:off x="1831291" y="3325417"/>
            <a:ext cx="5481416" cy="1439853"/>
          </a:xfrm>
          <a:prstGeom prst="roundRect">
            <a:avLst>
              <a:gd name="adj" fmla="val 3200"/>
            </a:avLst>
          </a:prstGeom>
          <a:solidFill>
            <a:srgbClr val="9B81BC">
              <a:alpha val="10000"/>
            </a:srgbClr>
          </a:solidFill>
          <a:ln w="10583">
            <a:solidFill>
              <a:srgbClr val="FFFFFF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C9E0109-AA8B-0DE4-B24E-ABC15816444C}"/>
              </a:ext>
            </a:extLst>
          </p:cNvPr>
          <p:cNvSpPr txBox="1"/>
          <p:nvPr/>
        </p:nvSpPr>
        <p:spPr>
          <a:xfrm>
            <a:off x="2014173" y="3457358"/>
            <a:ext cx="5115655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rgbClr val="9297A8"/>
                </a:solidFill>
                <a:latin typeface=""/>
              </a:rPr>
              <a:t>[[-0.02727822  0.24922103  0.11857694 ...  0.31813204 -0.36375108  0.42395428]</a:t>
            </a:r>
          </a:p>
          <a:p>
            <a:r>
              <a:rPr lang="es-ES" sz="1050" dirty="0">
                <a:solidFill>
                  <a:srgbClr val="9297A8"/>
                </a:solidFill>
                <a:latin typeface=""/>
              </a:rPr>
              <a:t> [-0.16395971  0.3562539   0.27215397 ...  0.15404233 -0.2839619  0.29621613]</a:t>
            </a:r>
          </a:p>
          <a:p>
            <a:r>
              <a:rPr lang="es-ES" sz="1050" dirty="0">
                <a:solidFill>
                  <a:srgbClr val="9297A8"/>
                </a:solidFill>
                <a:latin typeface=""/>
              </a:rPr>
              <a:t> [-0.3040901   0.16620539  0.417706   ...  0.31980947 -0.09534813  0.33956677]</a:t>
            </a:r>
          </a:p>
          <a:p>
            <a:r>
              <a:rPr lang="es-ES" sz="1050" dirty="0">
                <a:solidFill>
                  <a:srgbClr val="9297A8"/>
                </a:solidFill>
                <a:latin typeface=""/>
              </a:rPr>
              <a:t> ...</a:t>
            </a:r>
          </a:p>
          <a:p>
            <a:r>
              <a:rPr lang="es-ES" sz="1050" dirty="0">
                <a:solidFill>
                  <a:srgbClr val="9297A8"/>
                </a:solidFill>
                <a:latin typeface=""/>
              </a:rPr>
              <a:t> [-0.33448106 -0.3781153   0.03828233 ...  0.16015992 -0.48980263  0.47125822]</a:t>
            </a:r>
          </a:p>
          <a:p>
            <a:r>
              <a:rPr lang="es-ES" sz="1050" dirty="0">
                <a:solidFill>
                  <a:srgbClr val="9297A8"/>
                </a:solidFill>
                <a:latin typeface=""/>
              </a:rPr>
              <a:t> [-0.3549622   0.1788054  -0.23642029 ...  0.29252484 -0.6939322  0.37840152]</a:t>
            </a:r>
          </a:p>
          <a:p>
            <a:r>
              <a:rPr lang="es-ES" sz="1050" dirty="0">
                <a:solidFill>
                  <a:srgbClr val="9297A8"/>
                </a:solidFill>
                <a:latin typeface=""/>
              </a:rPr>
              <a:t> [-0.24631904  0.0571302  -0.2649193  ...  0.47142637 -0.5366712   0.5143255 ]]</a:t>
            </a:r>
          </a:p>
        </p:txBody>
      </p:sp>
    </p:spTree>
    <p:extLst>
      <p:ext uri="{BB962C8B-B14F-4D97-AF65-F5344CB8AC3E}">
        <p14:creationId xmlns:p14="http://schemas.microsoft.com/office/powerpoint/2010/main" val="1397001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509906" y="2448675"/>
            <a:ext cx="1410334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1" kern="0" spc="12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PyPDF2</a:t>
            </a:r>
            <a:endParaRPr lang="en-US" sz="975" dirty="0"/>
          </a:p>
        </p:txBody>
      </p:sp>
      <p:sp>
        <p:nvSpPr>
          <p:cNvPr id="5" name="Text 2"/>
          <p:cNvSpPr/>
          <p:nvPr/>
        </p:nvSpPr>
        <p:spPr>
          <a:xfrm>
            <a:off x="509906" y="2689477"/>
            <a:ext cx="1410334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0" kern="0" spc="12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Load the PDF file and extract the text</a:t>
            </a:r>
            <a:endParaRPr lang="en-US" sz="975" dirty="0"/>
          </a:p>
        </p:txBody>
      </p:sp>
      <p:sp>
        <p:nvSpPr>
          <p:cNvPr id="6" name="Text 3"/>
          <p:cNvSpPr/>
          <p:nvPr/>
        </p:nvSpPr>
        <p:spPr>
          <a:xfrm>
            <a:off x="1870730" y="2448731"/>
            <a:ext cx="1407600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1" kern="0" spc="12" dirty="0" err="1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spaCy</a:t>
            </a:r>
            <a:endParaRPr lang="en-US" sz="975" dirty="0"/>
          </a:p>
        </p:txBody>
      </p:sp>
      <p:sp>
        <p:nvSpPr>
          <p:cNvPr id="7" name="Text 4"/>
          <p:cNvSpPr/>
          <p:nvPr/>
        </p:nvSpPr>
        <p:spPr>
          <a:xfrm>
            <a:off x="1870730" y="2689409"/>
            <a:ext cx="1407600" cy="792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kern="0" spc="12" dirty="0">
                <a:solidFill>
                  <a:srgbClr val="9297A8"/>
                </a:solidFill>
                <a:latin typeface="Fira Sans" pitchFamily="34" charset="0"/>
              </a:rPr>
              <a:t>Chunk the text in sentences</a:t>
            </a:r>
            <a:endParaRPr lang="en-US" sz="975" dirty="0"/>
          </a:p>
        </p:txBody>
      </p:sp>
      <p:sp>
        <p:nvSpPr>
          <p:cNvPr id="8" name="Text 5"/>
          <p:cNvSpPr/>
          <p:nvPr/>
        </p:nvSpPr>
        <p:spPr>
          <a:xfrm>
            <a:off x="3228820" y="2448602"/>
            <a:ext cx="1332000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1" kern="0" spc="12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Embeddings</a:t>
            </a:r>
            <a:endParaRPr lang="en-US" sz="975" dirty="0"/>
          </a:p>
        </p:txBody>
      </p:sp>
      <p:sp>
        <p:nvSpPr>
          <p:cNvPr id="9" name="Text 6"/>
          <p:cNvSpPr/>
          <p:nvPr/>
        </p:nvSpPr>
        <p:spPr>
          <a:xfrm>
            <a:off x="3228820" y="2689258"/>
            <a:ext cx="1332000" cy="872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kern="0" spc="12" dirty="0">
                <a:solidFill>
                  <a:srgbClr val="9297A8"/>
                </a:solidFill>
                <a:latin typeface="Fira Sans" pitchFamily="34" charset="0"/>
              </a:rPr>
              <a:t>Choosing the model and tokenizing the text</a:t>
            </a:r>
            <a:endParaRPr lang="en-US" sz="975" dirty="0"/>
          </a:p>
        </p:txBody>
      </p:sp>
      <p:sp>
        <p:nvSpPr>
          <p:cNvPr id="10" name="Text 7"/>
          <p:cNvSpPr/>
          <p:nvPr/>
        </p:nvSpPr>
        <p:spPr>
          <a:xfrm>
            <a:off x="4511310" y="2448919"/>
            <a:ext cx="1368000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1" kern="0" spc="12" dirty="0">
                <a:solidFill>
                  <a:srgbClr val="DDFCAD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FAISS</a:t>
            </a:r>
            <a:endParaRPr lang="en-US" sz="975" dirty="0">
              <a:solidFill>
                <a:srgbClr val="DDFCAD"/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4511310" y="2689291"/>
            <a:ext cx="1368000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0" kern="0" spc="12" dirty="0">
                <a:solidFill>
                  <a:srgbClr val="DDFCAD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Indexing and searching</a:t>
            </a:r>
            <a:endParaRPr lang="en-US" sz="975" dirty="0">
              <a:solidFill>
                <a:srgbClr val="DDFCAD"/>
              </a:solidFill>
            </a:endParaRPr>
          </a:p>
        </p:txBody>
      </p:sp>
      <p:sp>
        <p:nvSpPr>
          <p:cNvPr id="13" name="Text 10"/>
          <p:cNvSpPr/>
          <p:nvPr/>
        </p:nvSpPr>
        <p:spPr>
          <a:xfrm>
            <a:off x="476399" y="476250"/>
            <a:ext cx="8229600" cy="21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</a:pPr>
            <a:r>
              <a:rPr lang="en-US" sz="1100" b="0" kern="0" spc="240" dirty="0">
                <a:solidFill>
                  <a:srgbClr val="9B81BC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THE PROCESS</a:t>
            </a:r>
            <a:endParaRPr lang="en-US" sz="1050" dirty="0"/>
          </a:p>
        </p:txBody>
      </p:sp>
      <p:grpSp>
        <p:nvGrpSpPr>
          <p:cNvPr id="69" name="Grupo 68">
            <a:extLst>
              <a:ext uri="{FF2B5EF4-FFF2-40B4-BE49-F238E27FC236}">
                <a16:creationId xmlns:a16="http://schemas.microsoft.com/office/drawing/2014/main" id="{CE41B8D3-A473-2571-3896-F2BEFF5BA7F9}"/>
              </a:ext>
            </a:extLst>
          </p:cNvPr>
          <p:cNvGrpSpPr/>
          <p:nvPr/>
        </p:nvGrpSpPr>
        <p:grpSpPr>
          <a:xfrm>
            <a:off x="1215681" y="2200538"/>
            <a:ext cx="6712638" cy="100306"/>
            <a:chOff x="1215681" y="2200538"/>
            <a:chExt cx="6712638" cy="100306"/>
          </a:xfrm>
        </p:grpSpPr>
        <p:sp>
          <p:nvSpPr>
            <p:cNvPr id="3" name="Shape 0"/>
            <p:cNvSpPr/>
            <p:nvPr/>
          </p:nvSpPr>
          <p:spPr>
            <a:xfrm>
              <a:off x="1235190" y="2249975"/>
              <a:ext cx="6667500" cy="0"/>
            </a:xfrm>
            <a:prstGeom prst="line">
              <a:avLst/>
            </a:prstGeom>
            <a:solidFill>
              <a:srgbClr val="9B81BC"/>
            </a:solidFill>
            <a:ln w="10583">
              <a:solidFill>
                <a:srgbClr val="9297A8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Shape 9"/>
            <p:cNvSpPr/>
            <p:nvPr/>
          </p:nvSpPr>
          <p:spPr>
            <a:xfrm>
              <a:off x="1215681" y="2200834"/>
              <a:ext cx="93914" cy="93914"/>
            </a:xfrm>
            <a:prstGeom prst="ellipse">
              <a:avLst/>
            </a:prstGeom>
            <a:solidFill>
              <a:srgbClr val="9B81BC"/>
            </a:solidFill>
            <a:ln w="37042">
              <a:solidFill>
                <a:srgbClr val="1E222B"/>
              </a:solidFill>
              <a:prstDash val="solid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Shape 11"/>
            <p:cNvSpPr/>
            <p:nvPr/>
          </p:nvSpPr>
          <p:spPr>
            <a:xfrm>
              <a:off x="3863171" y="2200834"/>
              <a:ext cx="93914" cy="93914"/>
            </a:xfrm>
            <a:prstGeom prst="ellipse">
              <a:avLst/>
            </a:prstGeom>
            <a:solidFill>
              <a:srgbClr val="9B81BC"/>
            </a:solidFill>
            <a:ln w="37042">
              <a:solidFill>
                <a:srgbClr val="1E222B"/>
              </a:solidFill>
              <a:prstDash val="solid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Shape 12"/>
            <p:cNvSpPr/>
            <p:nvPr/>
          </p:nvSpPr>
          <p:spPr>
            <a:xfrm>
              <a:off x="5186916" y="2200834"/>
              <a:ext cx="93914" cy="93914"/>
            </a:xfrm>
            <a:prstGeom prst="ellipse">
              <a:avLst/>
            </a:prstGeom>
            <a:solidFill>
              <a:srgbClr val="9B81BC"/>
            </a:solidFill>
            <a:ln w="37042">
              <a:solidFill>
                <a:srgbClr val="1E222B"/>
              </a:solidFill>
              <a:prstDash val="solid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Shape 13"/>
            <p:cNvSpPr/>
            <p:nvPr/>
          </p:nvSpPr>
          <p:spPr>
            <a:xfrm>
              <a:off x="7834405" y="2200538"/>
              <a:ext cx="93914" cy="93914"/>
            </a:xfrm>
            <a:prstGeom prst="ellipse">
              <a:avLst/>
            </a:prstGeom>
            <a:solidFill>
              <a:srgbClr val="9B81BC"/>
            </a:solidFill>
            <a:ln w="37042">
              <a:solidFill>
                <a:srgbClr val="1E222B"/>
              </a:solidFill>
              <a:prstDash val="solid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62" name="Shape 11">
              <a:extLst>
                <a:ext uri="{FF2B5EF4-FFF2-40B4-BE49-F238E27FC236}">
                  <a16:creationId xmlns:a16="http://schemas.microsoft.com/office/drawing/2014/main" id="{6C2EAE4E-699F-FB42-3668-482CA34510A8}"/>
                </a:ext>
              </a:extLst>
            </p:cNvPr>
            <p:cNvSpPr/>
            <p:nvPr/>
          </p:nvSpPr>
          <p:spPr>
            <a:xfrm>
              <a:off x="2539426" y="2206930"/>
              <a:ext cx="93914" cy="93914"/>
            </a:xfrm>
            <a:prstGeom prst="ellipse">
              <a:avLst/>
            </a:prstGeom>
            <a:solidFill>
              <a:srgbClr val="9B81BC"/>
            </a:solidFill>
            <a:ln w="37042">
              <a:solidFill>
                <a:srgbClr val="1E222B"/>
              </a:solidFill>
              <a:prstDash val="solid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63" name="Shape 11">
              <a:extLst>
                <a:ext uri="{FF2B5EF4-FFF2-40B4-BE49-F238E27FC236}">
                  <a16:creationId xmlns:a16="http://schemas.microsoft.com/office/drawing/2014/main" id="{6D79BF0C-BC8E-F80B-29F8-A55E993586EC}"/>
                </a:ext>
              </a:extLst>
            </p:cNvPr>
            <p:cNvSpPr/>
            <p:nvPr/>
          </p:nvSpPr>
          <p:spPr>
            <a:xfrm>
              <a:off x="6510661" y="2202866"/>
              <a:ext cx="93914" cy="93914"/>
            </a:xfrm>
            <a:prstGeom prst="ellipse">
              <a:avLst/>
            </a:prstGeom>
            <a:solidFill>
              <a:srgbClr val="9B81BC"/>
            </a:solidFill>
            <a:ln w="37042">
              <a:solidFill>
                <a:srgbClr val="1E222B"/>
              </a:solidFill>
              <a:prstDash val="solid"/>
            </a:ln>
          </p:spPr>
          <p:txBody>
            <a:bodyPr/>
            <a:lstStyle/>
            <a:p>
              <a:endParaRPr lang="es-ES" dirty="0"/>
            </a:p>
          </p:txBody>
        </p:sp>
      </p:grpSp>
      <p:sp>
        <p:nvSpPr>
          <p:cNvPr id="65" name="Text 7">
            <a:extLst>
              <a:ext uri="{FF2B5EF4-FFF2-40B4-BE49-F238E27FC236}">
                <a16:creationId xmlns:a16="http://schemas.microsoft.com/office/drawing/2014/main" id="{6AEC68C7-49CE-C524-F3FA-83D7D42FF896}"/>
              </a:ext>
            </a:extLst>
          </p:cNvPr>
          <p:cNvSpPr/>
          <p:nvPr/>
        </p:nvSpPr>
        <p:spPr>
          <a:xfrm>
            <a:off x="5829800" y="2448919"/>
            <a:ext cx="1411200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1" kern="0" spc="12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Results</a:t>
            </a:r>
            <a:endParaRPr lang="en-US" sz="975" dirty="0"/>
          </a:p>
        </p:txBody>
      </p:sp>
      <p:sp>
        <p:nvSpPr>
          <p:cNvPr id="66" name="Text 8">
            <a:extLst>
              <a:ext uri="{FF2B5EF4-FFF2-40B4-BE49-F238E27FC236}">
                <a16:creationId xmlns:a16="http://schemas.microsoft.com/office/drawing/2014/main" id="{F8F7655B-E8C8-E27E-6376-DA28E3F9F1F7}"/>
              </a:ext>
            </a:extLst>
          </p:cNvPr>
          <p:cNvSpPr/>
          <p:nvPr/>
        </p:nvSpPr>
        <p:spPr>
          <a:xfrm>
            <a:off x="5829800" y="2689291"/>
            <a:ext cx="1411200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kern="0" spc="12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Retrieving the t</a:t>
            </a:r>
            <a:r>
              <a:rPr lang="en-US" sz="1000" b="0" kern="0" spc="12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op K results</a:t>
            </a:r>
            <a:endParaRPr lang="en-US" sz="975" dirty="0"/>
          </a:p>
        </p:txBody>
      </p:sp>
      <p:sp>
        <p:nvSpPr>
          <p:cNvPr id="67" name="Text 7">
            <a:extLst>
              <a:ext uri="{FF2B5EF4-FFF2-40B4-BE49-F238E27FC236}">
                <a16:creationId xmlns:a16="http://schemas.microsoft.com/office/drawing/2014/main" id="{C3E28969-14D1-EBCC-A8F1-C861B3A0489B}"/>
              </a:ext>
            </a:extLst>
          </p:cNvPr>
          <p:cNvSpPr/>
          <p:nvPr/>
        </p:nvSpPr>
        <p:spPr>
          <a:xfrm>
            <a:off x="7191490" y="2448919"/>
            <a:ext cx="1411200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1" kern="0" spc="12" dirty="0" err="1">
                <a:solidFill>
                  <a:srgbClr val="FFFFFF"/>
                </a:solidFill>
                <a:latin typeface="Fira Sans" pitchFamily="34" charset="0"/>
              </a:rPr>
              <a:t>Streamlit</a:t>
            </a:r>
            <a:endParaRPr lang="en-US" sz="975" dirty="0"/>
          </a:p>
        </p:txBody>
      </p:sp>
      <p:sp>
        <p:nvSpPr>
          <p:cNvPr id="68" name="Text 8">
            <a:extLst>
              <a:ext uri="{FF2B5EF4-FFF2-40B4-BE49-F238E27FC236}">
                <a16:creationId xmlns:a16="http://schemas.microsoft.com/office/drawing/2014/main" id="{D3E1D704-69D7-49E2-4742-486093463375}"/>
              </a:ext>
            </a:extLst>
          </p:cNvPr>
          <p:cNvSpPr/>
          <p:nvPr/>
        </p:nvSpPr>
        <p:spPr>
          <a:xfrm>
            <a:off x="7191490" y="2689291"/>
            <a:ext cx="1411200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0" kern="0" spc="12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Creating a user interface</a:t>
            </a:r>
            <a:endParaRPr lang="en-US" sz="975" dirty="0"/>
          </a:p>
        </p:txBody>
      </p:sp>
    </p:spTree>
    <p:extLst>
      <p:ext uri="{BB962C8B-B14F-4D97-AF65-F5344CB8AC3E}">
        <p14:creationId xmlns:p14="http://schemas.microsoft.com/office/powerpoint/2010/main" val="1390361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</TotalTime>
  <Words>910</Words>
  <Application>Microsoft Macintosh PowerPoint</Application>
  <PresentationFormat>Presentación en pantalla (16:9)</PresentationFormat>
  <Paragraphs>182</Paragraphs>
  <Slides>17</Slides>
  <Notes>17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3" baseType="lpstr">
      <vt:lpstr>Arial</vt:lpstr>
      <vt:lpstr>Calibri</vt:lpstr>
      <vt:lpstr>Fira Code</vt:lpstr>
      <vt:lpstr>Fira Sans</vt:lpstr>
      <vt:lpstr>Menlo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>PptxGenJS Presentation</dc:subject>
  <dc:creator>Pitch Software GmbH</dc:creator>
  <cp:lastModifiedBy>Javier Guirao</cp:lastModifiedBy>
  <cp:revision>25</cp:revision>
  <dcterms:created xsi:type="dcterms:W3CDTF">2024-02-09T11:24:03Z</dcterms:created>
  <dcterms:modified xsi:type="dcterms:W3CDTF">2024-02-09T23:16:01Z</dcterms:modified>
</cp:coreProperties>
</file>